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40" r:id="rId3"/>
    <p:sldId id="316" r:id="rId4"/>
    <p:sldId id="317" r:id="rId5"/>
    <p:sldId id="300" r:id="rId6"/>
    <p:sldId id="318" r:id="rId7"/>
    <p:sldId id="321" r:id="rId8"/>
    <p:sldId id="333" r:id="rId9"/>
    <p:sldId id="334" r:id="rId10"/>
    <p:sldId id="322" r:id="rId11"/>
    <p:sldId id="323" r:id="rId12"/>
    <p:sldId id="335" r:id="rId13"/>
    <p:sldId id="320" r:id="rId14"/>
    <p:sldId id="325" r:id="rId15"/>
    <p:sldId id="352" r:id="rId16"/>
    <p:sldId id="326" r:id="rId17"/>
    <p:sldId id="327" r:id="rId18"/>
    <p:sldId id="328" r:id="rId19"/>
    <p:sldId id="329" r:id="rId20"/>
    <p:sldId id="341" r:id="rId21"/>
    <p:sldId id="337" r:id="rId22"/>
    <p:sldId id="319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338" r:id="rId32"/>
    <p:sldId id="350" r:id="rId33"/>
    <p:sldId id="351" r:id="rId34"/>
    <p:sldId id="283" r:id="rId35"/>
    <p:sldId id="282" r:id="rId36"/>
    <p:sldId id="353" r:id="rId37"/>
    <p:sldId id="324" r:id="rId38"/>
    <p:sldId id="339" r:id="rId39"/>
  </p:sldIdLst>
  <p:sldSz cx="9906000" cy="6858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scal Lafon" initials="PL" lastIdx="28" clrIdx="0"/>
  <p:cmAuthor id="1" name="emmanuelle rouhaud" initials="" lastIdx="24" clrIdx="1"/>
  <p:cmAuthor id="2" name="Manuel Francois" initials="MF" lastIdx="49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52" autoAdjust="0"/>
    <p:restoredTop sz="87244" autoAdjust="0"/>
  </p:normalViewPr>
  <p:slideViewPr>
    <p:cSldViewPr>
      <p:cViewPr varScale="1">
        <p:scale>
          <a:sx n="101" d="100"/>
          <a:sy n="101" d="100"/>
        </p:scale>
        <p:origin x="1470" y="11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2117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3894" y="-10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36.wmf"/><Relationship Id="rId6" Type="http://schemas.openxmlformats.org/officeDocument/2006/relationships/image" Target="../media/image13.wmf"/><Relationship Id="rId5" Type="http://schemas.openxmlformats.org/officeDocument/2006/relationships/image" Target="../media/image37.wmf"/><Relationship Id="rId4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363" cy="511730"/>
          </a:xfrm>
          <a:prstGeom prst="rect">
            <a:avLst/>
          </a:prstGeom>
        </p:spPr>
        <p:txBody>
          <a:bodyPr vert="horz" lIns="99034" tIns="49518" rIns="99034" bIns="4951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5" y="2"/>
            <a:ext cx="3076363" cy="511730"/>
          </a:xfrm>
          <a:prstGeom prst="rect">
            <a:avLst/>
          </a:prstGeom>
        </p:spPr>
        <p:txBody>
          <a:bodyPr vert="horz" lIns="99034" tIns="49518" rIns="99034" bIns="49518" rtlCol="0"/>
          <a:lstStyle>
            <a:lvl1pPr algn="r">
              <a:defRPr sz="1300"/>
            </a:lvl1pPr>
          </a:lstStyle>
          <a:p>
            <a:fld id="{EE059C5F-85D0-44DB-9C9C-89C1D5B9196B}" type="datetimeFigureOut">
              <a:rPr lang="fr-FR" smtClean="0"/>
              <a:t>27/09/2017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721108"/>
            <a:ext cx="3076363" cy="511730"/>
          </a:xfrm>
          <a:prstGeom prst="rect">
            <a:avLst/>
          </a:prstGeom>
        </p:spPr>
        <p:txBody>
          <a:bodyPr vert="horz" lIns="99034" tIns="49518" rIns="99034" bIns="4951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5" y="9721108"/>
            <a:ext cx="3076363" cy="511730"/>
          </a:xfrm>
          <a:prstGeom prst="rect">
            <a:avLst/>
          </a:prstGeom>
        </p:spPr>
        <p:txBody>
          <a:bodyPr vert="horz" lIns="99034" tIns="49518" rIns="99034" bIns="49518" rtlCol="0" anchor="b"/>
          <a:lstStyle>
            <a:lvl1pPr algn="r">
              <a:defRPr sz="1300"/>
            </a:lvl1pPr>
          </a:lstStyle>
          <a:p>
            <a:fld id="{9D216363-4FF5-4B6B-AD28-91F1A14378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2266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6363" cy="511730"/>
          </a:xfrm>
          <a:prstGeom prst="rect">
            <a:avLst/>
          </a:prstGeom>
        </p:spPr>
        <p:txBody>
          <a:bodyPr vert="horz" lIns="99034" tIns="49518" rIns="99034" bIns="4951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5" y="2"/>
            <a:ext cx="3076363" cy="511730"/>
          </a:xfrm>
          <a:prstGeom prst="rect">
            <a:avLst/>
          </a:prstGeom>
        </p:spPr>
        <p:txBody>
          <a:bodyPr vert="horz" lIns="99034" tIns="49518" rIns="99034" bIns="49518" rtlCol="0"/>
          <a:lstStyle>
            <a:lvl1pPr algn="r">
              <a:defRPr sz="1300"/>
            </a:lvl1pPr>
          </a:lstStyle>
          <a:p>
            <a:fld id="{AFD8544A-A176-044B-97FA-D535EDFCE031}" type="datetimeFigureOut">
              <a:rPr lang="fr-FR" smtClean="0"/>
              <a:t>27/09/2017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8350"/>
            <a:ext cx="5543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4" tIns="49518" rIns="99034" bIns="4951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1" y="4861443"/>
            <a:ext cx="5679440" cy="4605575"/>
          </a:xfrm>
          <a:prstGeom prst="rect">
            <a:avLst/>
          </a:prstGeom>
        </p:spPr>
        <p:txBody>
          <a:bodyPr vert="horz" lIns="99034" tIns="49518" rIns="99034" bIns="49518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721108"/>
            <a:ext cx="3076363" cy="511730"/>
          </a:xfrm>
          <a:prstGeom prst="rect">
            <a:avLst/>
          </a:prstGeom>
        </p:spPr>
        <p:txBody>
          <a:bodyPr vert="horz" lIns="99034" tIns="49518" rIns="99034" bIns="4951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5" y="9721108"/>
            <a:ext cx="3076363" cy="511730"/>
          </a:xfrm>
          <a:prstGeom prst="rect">
            <a:avLst/>
          </a:prstGeom>
        </p:spPr>
        <p:txBody>
          <a:bodyPr vert="horz" lIns="99034" tIns="49518" rIns="99034" bIns="49518" rtlCol="0" anchor="b"/>
          <a:lstStyle>
            <a:lvl1pPr algn="r">
              <a:defRPr sz="1300"/>
            </a:lvl1pPr>
          </a:lstStyle>
          <a:p>
            <a:fld id="{4C1048DC-B427-114D-8787-55FD960BB6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20022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048DC-B427-114D-8787-55FD960BB66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0561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048DC-B427-114D-8787-55FD960BB663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5054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048DC-B427-114D-8787-55FD960BB663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732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048DC-B427-114D-8787-55FD960BB663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072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048DC-B427-114D-8787-55FD960BB663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8562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048DC-B427-114D-8787-55FD960BB663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426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048DC-B427-114D-8787-55FD960BB663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7451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048DC-B427-114D-8787-55FD960BB663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116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048DC-B427-114D-8787-55FD960BB663}" type="slidenum">
              <a:rPr lang="fr-FR" smtClean="0"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932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Text Box 3"/>
          <p:cNvSpPr txBox="1">
            <a:spLocks noChangeArrowheads="1"/>
          </p:cNvSpPr>
          <p:nvPr userDrawn="1"/>
        </p:nvSpPr>
        <p:spPr bwMode="auto">
          <a:xfrm>
            <a:off x="1444625" y="5733257"/>
            <a:ext cx="84613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ahoma" pitchFamily="34" charset="0"/>
                <a:cs typeface="Arial" pitchFamily="34" charset="0"/>
              </a:rPr>
              <a:t>Institut Charles Delaunay - ICD UMR 6281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 descr="\\munster0\partage\Archive_LASMIS\AERES_2010\Posters_Visite_AERES_mars-2011\CNRSfilaire-grand.jpe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24" y="5614452"/>
            <a:ext cx="716481" cy="66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37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376936" y="6499225"/>
            <a:ext cx="3796976" cy="288032"/>
          </a:xfrm>
          <a:prstGeom prst="roundRect">
            <a:avLst>
              <a:gd name="adj" fmla="val 35124"/>
            </a:avLst>
          </a:prstGeom>
          <a:ln>
            <a:solidFill>
              <a:schemeClr val="bg1">
                <a:lumMod val="50000"/>
              </a:schemeClr>
            </a:solidFill>
          </a:ln>
        </p:spPr>
        <p:txBody>
          <a:bodyPr/>
          <a:lstStyle>
            <a:lvl1pPr algn="ctr">
              <a:defRPr sz="1100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ICD – LASMIS / date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9317480" y="6473106"/>
            <a:ext cx="444503" cy="340270"/>
          </a:xfrm>
          <a:prstGeom prst="ellipse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 lIns="36000" tIns="36000" rIns="36000" bIns="36000">
            <a:spAutoFit/>
          </a:bodyPr>
          <a:lstStyle>
            <a:lvl1pPr>
              <a:defRPr lang="fr-FR" sz="1100" i="1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/>
            <a:fld id="{D4223269-235E-4343-8F1B-13F79B92651A}" type="slidenum">
              <a:rPr lang="fr-FR" smtClean="0"/>
              <a:pPr algn="l"/>
              <a:t>‹N°›</a:t>
            </a:fld>
            <a:endParaRPr lang="fr-FR" dirty="0"/>
          </a:p>
        </p:txBody>
      </p:sp>
      <p:pic>
        <p:nvPicPr>
          <p:cNvPr id="6" name="Picture 5" descr="\\munster0\partage\Archive_LASMIS\AERES_2010\Posters_Visite_AERES_mars-2011\CNRSfilaire-grand.jpeg"/>
          <p:cNvPicPr>
            <a:picLocks noChangeAspect="1" noChangeArrowheads="1"/>
          </p:cNvPicPr>
          <p:nvPr userDrawn="1"/>
        </p:nvPicPr>
        <p:blipFill>
          <a:blip r:embed="rId2" cstate="screen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237" y="260648"/>
            <a:ext cx="794489" cy="73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587766" y="1700808"/>
            <a:ext cx="8967746" cy="424815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8173912" y="6643241"/>
            <a:ext cx="11435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66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8" name="Picture 5" descr="\\munster0\partage\Archive_LASMIS\AERES_2010\Posters_Visite_AERES_mars-2011\CNRSfilaire-grand.jpeg"/>
          <p:cNvPicPr>
            <a:picLocks noChangeAspect="1" noChangeArrowheads="1"/>
          </p:cNvPicPr>
          <p:nvPr userDrawn="1"/>
        </p:nvPicPr>
        <p:blipFill>
          <a:blip r:embed="rId2" cstate="screen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237" y="260648"/>
            <a:ext cx="794489" cy="733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35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070" y="88521"/>
            <a:ext cx="4777673" cy="655946"/>
          </a:xfrm>
        </p:spPr>
        <p:txBody>
          <a:bodyPr/>
          <a:lstStyle>
            <a:lvl1pPr algn="l"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4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61DB0-EAB2-4331-91FB-5B1975652D86}" type="datetimeFigureOut">
              <a:rPr lang="en-US" altLang="fr-FR"/>
              <a:pPr>
                <a:defRPr/>
              </a:pPr>
              <a:t>9/27/2017</a:t>
            </a:fld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73C98-8367-471D-95B9-F48E4B8F4E8B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72131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rofiles\lafon\Mes documents\02.RECHERCHE\02.L.A.S.M.I.S\00_Dir_LASMIS\Visite_CNRS_2013\Bandeau_Fond_Bleu_ICD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906000" cy="2154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9407" y="6356351"/>
            <a:ext cx="79129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3269-235E-4343-8F1B-13F79B92651A}" type="slidenum">
              <a:rPr lang="fr-FR" smtClean="0"/>
              <a:pPr/>
              <a:t>‹N°›</a:t>
            </a:fld>
            <a:r>
              <a:rPr lang="fr-FR" dirty="0" smtClean="0"/>
              <a:t>/24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026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1" r:id="rId3"/>
    <p:sldLayoutId id="2147483657" r:id="rId4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24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png"/><Relationship Id="rId3" Type="http://schemas.openxmlformats.org/officeDocument/2006/relationships/image" Target="../media/image22.png"/><Relationship Id="rId7" Type="http://schemas.openxmlformats.org/officeDocument/2006/relationships/image" Target="../media/image2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2.png"/><Relationship Id="rId5" Type="http://schemas.openxmlformats.org/officeDocument/2006/relationships/image" Target="../media/image23.png"/><Relationship Id="rId4" Type="http://schemas.openxmlformats.org/officeDocument/2006/relationships/image" Target="../media/image15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1.PN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7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7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35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37.wmf"/><Relationship Id="rId18" Type="http://schemas.openxmlformats.org/officeDocument/2006/relationships/image" Target="../media/image47.png"/><Relationship Id="rId3" Type="http://schemas.openxmlformats.org/officeDocument/2006/relationships/image" Target="../media/image370.PNG"/><Relationship Id="rId7" Type="http://schemas.openxmlformats.org/officeDocument/2006/relationships/image" Target="../media/image9.wmf"/><Relationship Id="rId12" Type="http://schemas.openxmlformats.org/officeDocument/2006/relationships/oleObject" Target="../embeddings/oleObject23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25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1.wmf"/><Relationship Id="rId5" Type="http://schemas.openxmlformats.org/officeDocument/2006/relationships/image" Target="../media/image36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2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26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1.PNG"/><Relationship Id="rId13" Type="http://schemas.openxmlformats.org/officeDocument/2006/relationships/oleObject" Target="../embeddings/oleObject28.bin"/><Relationship Id="rId3" Type="http://schemas.openxmlformats.org/officeDocument/2006/relationships/image" Target="../media/image140.png"/><Relationship Id="rId7" Type="http://schemas.openxmlformats.org/officeDocument/2006/relationships/image" Target="../media/image171.png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60.png"/><Relationship Id="rId11" Type="http://schemas.openxmlformats.org/officeDocument/2006/relationships/oleObject" Target="../embeddings/oleObject27.bin"/><Relationship Id="rId5" Type="http://schemas.openxmlformats.org/officeDocument/2006/relationships/image" Target="../media/image150.png"/><Relationship Id="rId10" Type="http://schemas.openxmlformats.org/officeDocument/2006/relationships/image" Target="../media/image201.png"/><Relationship Id="rId4" Type="http://schemas.openxmlformats.org/officeDocument/2006/relationships/image" Target="../media/image120.png"/><Relationship Id="rId9" Type="http://schemas.openxmlformats.org/officeDocument/2006/relationships/image" Target="../media/image191.PNG"/><Relationship Id="rId14" Type="http://schemas.openxmlformats.org/officeDocument/2006/relationships/image" Target="../media/image40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image" Target="../media/image250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2.wmf"/><Relationship Id="rId12" Type="http://schemas.openxmlformats.org/officeDocument/2006/relationships/image" Target="../media/image24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0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image" Target="../media/image270.png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9.bin"/><Relationship Id="rId9" Type="http://schemas.openxmlformats.org/officeDocument/2006/relationships/image" Target="../media/image43.wmf"/><Relationship Id="rId14" Type="http://schemas.openxmlformats.org/officeDocument/2006/relationships/image" Target="../media/image26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1.png"/><Relationship Id="rId5" Type="http://schemas.openxmlformats.org/officeDocument/2006/relationships/image" Target="../media/image160.png"/><Relationship Id="rId4" Type="http://schemas.openxmlformats.org/officeDocument/2006/relationships/image" Target="../media/image15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3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0.png"/><Relationship Id="rId5" Type="http://schemas.openxmlformats.org/officeDocument/2006/relationships/image" Target="../media/image290.png"/><Relationship Id="rId4" Type="http://schemas.openxmlformats.org/officeDocument/2006/relationships/image" Target="../media/image28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261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2.wmf"/><Relationship Id="rId3" Type="http://schemas.openxmlformats.org/officeDocument/2006/relationships/image" Target="../media/image15.png"/><Relationship Id="rId7" Type="http://schemas.openxmlformats.org/officeDocument/2006/relationships/image" Target="../media/image9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80592" y="2865421"/>
            <a:ext cx="7560840" cy="2658053"/>
          </a:xfrm>
        </p:spPr>
        <p:txBody>
          <a:bodyPr>
            <a:noAutofit/>
          </a:bodyPr>
          <a:lstStyle/>
          <a:p>
            <a:r>
              <a:rPr lang="fr-F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Mohammadmohsen</a:t>
            </a: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AGHELINEJAD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Supervisors: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Yassine </a:t>
            </a:r>
            <a:r>
              <a:rPr lang="fr-FR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OUAZENE, </a:t>
            </a:r>
            <a:r>
              <a:rPr lang="fr-FR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Alice YALAOUI, Prof. Farouk YALAOUI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LOSI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ICD-UMR-CNRS 6281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Université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technologie de Troyes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620287" y="6271546"/>
            <a:ext cx="1836769" cy="432048"/>
          </a:xfrm>
        </p:spPr>
        <p:txBody>
          <a:bodyPr>
            <a:normAutofit/>
          </a:bodyPr>
          <a:lstStyle/>
          <a:p>
            <a:r>
              <a:rPr lang="fr-FR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27/09/2017</a:t>
            </a:r>
          </a:p>
          <a:p>
            <a:endParaRPr lang="fr-FR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20552" y="1295762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scheduling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single machine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finite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states to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minimize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energy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 8" descr="logo-générique 2011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271" y="6055522"/>
            <a:ext cx="1362781" cy="541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logo UE couleur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834" y="6016198"/>
            <a:ext cx="1043542" cy="7251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913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085850" y="5723964"/>
                <a:ext cx="753955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  <a:defRPr/>
                </a:pPr>
                <a:r>
                  <a:rPr lang="en-US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This new reformulation reduces the numbers </a:t>
                </a:r>
                <a:r>
                  <a:rPr lang="fr-FR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of variables</a:t>
                </a:r>
                <a:r>
                  <a:rPr lang="en-US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 by </a:t>
                </a:r>
                <a14:m>
                  <m:oMath xmlns:m="http://schemas.openxmlformats.org/officeDocument/2006/math">
                    <m:r>
                      <a:rPr 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</m:t>
                    </m:r>
                    <m:r>
                      <a:rPr 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∗(</m:t>
                    </m:r>
                    <m:r>
                      <a:rPr 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𝑻</m:t>
                    </m:r>
                    <m:r>
                      <a:rPr 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+</m:t>
                    </m:r>
                    <m:r>
                      <a:rPr 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fr-FR" dirty="0">
                    <a:solidFill>
                      <a:srgbClr val="FF0000"/>
                    </a:solidFill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5850" y="5723964"/>
                <a:ext cx="7539558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485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47636" y="3779748"/>
            <a:ext cx="69231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(just </a:t>
            </a:r>
            <a:r>
              <a:rPr lang="en-US" dirty="0" smtClean="0">
                <a:solidFill>
                  <a:prstClr val="black"/>
                </a:solidFill>
                <a:cs typeface="Arial" panose="020B0604020202020204" pitchFamily="34" charset="0"/>
              </a:rPr>
              <a:t>one job can be processed </a:t>
            </a:r>
            <a:r>
              <a:rPr lang="en-US" dirty="0">
                <a:solidFill>
                  <a:prstClr val="black"/>
                </a:solidFill>
                <a:cs typeface="Arial" panose="020B0604020202020204" pitchFamily="34" charset="0"/>
              </a:rPr>
              <a:t>at a time and preemption is not allowed</a:t>
            </a:r>
            <a:r>
              <a:rPr lang="en-US" dirty="0">
                <a:solidFill>
                  <a:prstClr val="black"/>
                </a:solidFill>
                <a:cs typeface="Times New Roman" panose="02020603050405020304" pitchFamily="18" charset="0"/>
              </a:rPr>
              <a:t>)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232275" y="2119314"/>
            <a:ext cx="306388" cy="282575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567239" y="2120900"/>
            <a:ext cx="306387" cy="280988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899026" y="2125664"/>
            <a:ext cx="307975" cy="280987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230814" y="2132014"/>
            <a:ext cx="306387" cy="280987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562600" y="2125664"/>
            <a:ext cx="306388" cy="280987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892801" y="2125664"/>
            <a:ext cx="307975" cy="280987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218239" y="2125664"/>
            <a:ext cx="307975" cy="280987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6545264" y="2125664"/>
            <a:ext cx="306387" cy="280987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3098800" y="2119314"/>
            <a:ext cx="306388" cy="282575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7747001" y="2127250"/>
            <a:ext cx="307975" cy="280988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3432175" y="2117725"/>
            <a:ext cx="306388" cy="280988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151188" y="2432051"/>
            <a:ext cx="201612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232276" y="2443163"/>
            <a:ext cx="347663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484563" y="2452688"/>
            <a:ext cx="201612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557713" y="2443163"/>
            <a:ext cx="330200" cy="247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910138" y="2443163"/>
            <a:ext cx="315912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5251451" y="2443163"/>
            <a:ext cx="346075" cy="247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591175" y="2452688"/>
            <a:ext cx="319088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908675" y="2443163"/>
            <a:ext cx="331788" cy="247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272214" y="2452688"/>
            <a:ext cx="319087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591301" y="2432051"/>
            <a:ext cx="333375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794626" y="2432051"/>
            <a:ext cx="201613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781425" y="2090739"/>
            <a:ext cx="4127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fr-FR" dirty="0">
              <a:solidFill>
                <a:srgbClr val="4F81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064375" y="2132014"/>
            <a:ext cx="41275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rgbClr val="4F81B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fr-FR" dirty="0">
              <a:solidFill>
                <a:srgbClr val="4F81B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4248151" y="2127251"/>
            <a:ext cx="315913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556126" y="2125664"/>
            <a:ext cx="31432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4897438" y="2146301"/>
            <a:ext cx="31591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240339" y="2147889"/>
            <a:ext cx="31432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572126" y="2116139"/>
            <a:ext cx="31591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880101" y="2130426"/>
            <a:ext cx="31591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215063" y="2130426"/>
            <a:ext cx="315912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6556376" y="2141538"/>
            <a:ext cx="315913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12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Connecteur droit avec flèche 37"/>
          <p:cNvCxnSpPr>
            <a:cxnSpLocks noChangeShapeType="1"/>
          </p:cNvCxnSpPr>
          <p:nvPr/>
        </p:nvCxnSpPr>
        <p:spPr bwMode="auto">
          <a:xfrm>
            <a:off x="4833939" y="3321050"/>
            <a:ext cx="757237" cy="0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Connecteur droit avec flèche 38"/>
          <p:cNvCxnSpPr>
            <a:cxnSpLocks noChangeShapeType="1"/>
          </p:cNvCxnSpPr>
          <p:nvPr/>
        </p:nvCxnSpPr>
        <p:spPr bwMode="auto">
          <a:xfrm>
            <a:off x="5846763" y="5214938"/>
            <a:ext cx="425450" cy="4762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Flèche droite 39"/>
          <p:cNvSpPr/>
          <p:nvPr/>
        </p:nvSpPr>
        <p:spPr>
          <a:xfrm>
            <a:off x="5529064" y="4350538"/>
            <a:ext cx="420687" cy="214312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1" name="Étoile à 5 branches 40"/>
          <p:cNvSpPr/>
          <p:nvPr/>
        </p:nvSpPr>
        <p:spPr>
          <a:xfrm>
            <a:off x="901701" y="5087939"/>
            <a:ext cx="144463" cy="204787"/>
          </a:xfrm>
          <a:prstGeom prst="star5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fr-FR" kern="0">
              <a:solidFill>
                <a:prstClr val="white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479425" y="2939634"/>
                <a:ext cx="4572000" cy="66531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1600" dirty="0">
                    <a:cs typeface="Arial" panose="020B0604020202020204" pitchFamily="34" charset="0"/>
                  </a:rPr>
                  <a:t>job</a:t>
                </a:r>
                <a:r>
                  <a:rPr lang="en-US" sz="16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𝑗</m:t>
                    </m:r>
                  </m:oMath>
                </a14:m>
                <a:r>
                  <a:rPr lang="en-US" sz="1600" i="1" dirty="0"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cs typeface="Arial" panose="020B0604020202020204" pitchFamily="34" charset="0"/>
                  </a:rPr>
                  <a:t>is processed during period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endParaRPr lang="en-US" sz="1600" i="1" dirty="0"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sz="1600" dirty="0">
                    <a:cs typeface="Times New Roman" panose="02020603050405020304" pitchFamily="18" charset="0"/>
                  </a:rPr>
                  <a:t>: </a:t>
                </a:r>
                <a:r>
                  <a:rPr lang="en-US" sz="1600" dirty="0">
                    <a:cs typeface="Arial" panose="020B0604020202020204" pitchFamily="34" charset="0"/>
                  </a:rPr>
                  <a:t>job</a:t>
                </a:r>
                <a:r>
                  <a:rPr lang="en-US" sz="16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US" sz="1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600" dirty="0">
                    <a:cs typeface="Arial" panose="020B0604020202020204" pitchFamily="34" charset="0"/>
                  </a:rPr>
                  <a:t>begins to be processed in period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endParaRPr lang="en-US" sz="1600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425" y="2939634"/>
                <a:ext cx="4572000" cy="665310"/>
              </a:xfrm>
              <a:prstGeom prst="rect">
                <a:avLst/>
              </a:prstGeom>
              <a:blipFill rotWithShape="0">
                <a:blip r:embed="rId3"/>
                <a:stretch>
                  <a:fillRect t="-2752" b="-2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/>
              <p:cNvSpPr txBox="1"/>
              <p:nvPr/>
            </p:nvSpPr>
            <p:spPr>
              <a:xfrm>
                <a:off x="5715794" y="3138036"/>
                <a:ext cx="1705916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2,13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3,18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ZoneText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794" y="3138036"/>
                <a:ext cx="1705916" cy="289182"/>
              </a:xfrm>
              <a:prstGeom prst="rect">
                <a:avLst/>
              </a:prstGeom>
              <a:blipFill rotWithShape="0">
                <a:blip r:embed="rId4"/>
                <a:stretch>
                  <a:fillRect l="-2857" r="-2857" b="-23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ZoneTexte 43"/>
              <p:cNvSpPr txBox="1"/>
              <p:nvPr/>
            </p:nvSpPr>
            <p:spPr>
              <a:xfrm>
                <a:off x="5975151" y="4291946"/>
                <a:ext cx="2643737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2,13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2,14</m:t>
                        </m:r>
                      </m:sub>
                    </m:sSub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2,15</m:t>
                        </m:r>
                      </m:sub>
                    </m:sSub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2,16</m:t>
                        </m:r>
                      </m:sub>
                    </m:sSub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=1</a:t>
                </a:r>
              </a:p>
            </p:txBody>
          </p:sp>
        </mc:Choice>
        <mc:Fallback xmlns="">
          <p:sp>
            <p:nvSpPr>
              <p:cNvPr id="44" name="ZoneTexte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151" y="4291946"/>
                <a:ext cx="2643737" cy="289182"/>
              </a:xfrm>
              <a:prstGeom prst="rect">
                <a:avLst/>
              </a:prstGeom>
              <a:blipFill rotWithShape="0">
                <a:blip r:embed="rId5"/>
                <a:stretch>
                  <a:fillRect l="-2304" t="-27660" r="-4608" b="-46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ZoneTexte 44"/>
              <p:cNvSpPr txBox="1"/>
              <p:nvPr/>
            </p:nvSpPr>
            <p:spPr>
              <a:xfrm>
                <a:off x="6482669" y="5107265"/>
                <a:ext cx="2834750" cy="289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2,13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2,14</m:t>
                        </m:r>
                      </m:sub>
                    </m:sSub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2,15</m:t>
                        </m:r>
                      </m:sub>
                    </m:sSub>
                  </m:oMath>
                </a14:m>
                <a:r>
                  <a:rPr lang="fr-F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2,16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fr-F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5" name="ZoneText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1669" y="5107265"/>
                <a:ext cx="2834750" cy="289182"/>
              </a:xfrm>
              <a:prstGeom prst="rect">
                <a:avLst/>
              </a:prstGeom>
              <a:blipFill rotWithShape="0">
                <a:blip r:embed="rId6"/>
                <a:stretch>
                  <a:fillRect l="-3011" t="-27660" r="-1935" b="-44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7383827" y="3750043"/>
                <a:ext cx="6124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dirty="0"/>
                  <a:t>=4</a:t>
                </a: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3827" y="3750043"/>
                <a:ext cx="612412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8197" r="-7921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1119188" y="4990324"/>
                <a:ext cx="4901084" cy="3958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sz="1600" dirty="0">
                    <a:cs typeface="Times New Roman" panose="02020603050405020304" pitchFamily="18" charset="0"/>
                  </a:rPr>
                  <a:t>: </a:t>
                </a:r>
                <a:r>
                  <a:rPr lang="en-US" sz="1600" dirty="0">
                    <a:cs typeface="Arial" panose="020B0604020202020204" pitchFamily="34" charset="0"/>
                  </a:rPr>
                  <a:t>job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𝑗</m:t>
                    </m:r>
                  </m:oMath>
                </a14:m>
                <a:r>
                  <a:rPr lang="en-US" sz="1600" dirty="0">
                    <a:cs typeface="Arial" panose="020B0604020202020204" pitchFamily="34" charset="0"/>
                  </a:rPr>
                  <a:t> is performing in period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</m:t>
                    </m:r>
                  </m:oMath>
                </a14:m>
                <a:r>
                  <a:rPr lang="en-US" sz="1600" i="1" dirty="0">
                    <a:cs typeface="Arial" panose="020B0604020202020204" pitchFamily="34" charset="0"/>
                  </a:rPr>
                  <a:t> </a:t>
                </a:r>
                <a:r>
                  <a:rPr lang="en-US" sz="1600" dirty="0">
                    <a:cs typeface="Arial" panose="020B0604020202020204" pitchFamily="34" charset="0"/>
                  </a:rPr>
                  <a:t>by the machine</a:t>
                </a: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188" y="4990324"/>
                <a:ext cx="4901084" cy="395814"/>
              </a:xfrm>
              <a:prstGeom prst="rect">
                <a:avLst/>
              </a:prstGeom>
              <a:blipFill rotWithShape="0">
                <a:blip r:embed="rId8"/>
                <a:stretch>
                  <a:fillRect t="-3077"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New mathematical formulation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11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1" grpId="0" animBg="1"/>
      <p:bldP spid="45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399871" y="2730072"/>
            <a:ext cx="39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</a:p>
        </p:txBody>
      </p:sp>
      <p:cxnSp>
        <p:nvCxnSpPr>
          <p:cNvPr id="11" name="Connecteur droit avec flèche 10"/>
          <p:cNvCxnSpPr>
            <a:cxnSpLocks noChangeShapeType="1"/>
          </p:cNvCxnSpPr>
          <p:nvPr/>
        </p:nvCxnSpPr>
        <p:spPr bwMode="auto">
          <a:xfrm flipV="1">
            <a:off x="3080792" y="2898903"/>
            <a:ext cx="371475" cy="0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14" name="Obje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810960"/>
              </p:ext>
            </p:extLst>
          </p:nvPr>
        </p:nvGraphicFramePr>
        <p:xfrm>
          <a:off x="690517" y="1988840"/>
          <a:ext cx="5715343" cy="4002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Equation" r:id="rId3" imgW="4978080" imgH="2997000" progId="Equation.DSMT4">
                  <p:embed/>
                </p:oleObj>
              </mc:Choice>
              <mc:Fallback>
                <p:oleObj name="Equation" r:id="rId3" imgW="4978080" imgH="299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17" y="1988840"/>
                        <a:ext cx="5715343" cy="40028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690517" y="2643636"/>
            <a:ext cx="2276639" cy="537005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Improved model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40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321152" y="2785189"/>
            <a:ext cx="3729523" cy="754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600" dirty="0">
                <a:solidFill>
                  <a:srgbClr val="FF0000"/>
                </a:solidFill>
                <a:cs typeface="Times New Roman" panose="02020603050405020304" pitchFamily="18" charset="0"/>
              </a:rPr>
              <a:t>(9</a:t>
            </a:r>
            <a:r>
              <a:rPr lang="fr-FR" sz="1400" dirty="0">
                <a:solidFill>
                  <a:srgbClr val="FF0000"/>
                </a:solidFill>
                <a:cs typeface="Times New Roman" panose="02020603050405020304" pitchFamily="18" charset="0"/>
              </a:rPr>
              <a:t>) </a:t>
            </a: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processing the jobs based on </a:t>
            </a:r>
            <a:r>
              <a:rPr lang="fr-FR" sz="1600" dirty="0">
                <a:solidFill>
                  <a:prstClr val="black"/>
                </a:solidFill>
                <a:cs typeface="Arial" panose="020B0604020202020204" pitchFamily="34" charset="0"/>
              </a:rPr>
              <a:t>the </a:t>
            </a:r>
            <a:r>
              <a:rPr lang="fr-FR" sz="1600" dirty="0" err="1">
                <a:solidFill>
                  <a:prstClr val="black"/>
                </a:solidFill>
                <a:cs typeface="Arial" panose="020B0604020202020204" pitchFamily="34" charset="0"/>
              </a:rPr>
              <a:t>given</a:t>
            </a:r>
            <a:r>
              <a:rPr lang="fr-FR" sz="16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fr-FR" sz="1600" dirty="0" err="1">
                <a:solidFill>
                  <a:prstClr val="black"/>
                </a:solidFill>
                <a:cs typeface="Arial" panose="020B0604020202020204" pitchFamily="34" charset="0"/>
              </a:rPr>
              <a:t>order</a:t>
            </a:r>
            <a:endParaRPr lang="fr-FR" sz="16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defRPr/>
            </a:pPr>
            <a:r>
              <a:rPr lang="fr-FR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191699" y="3563918"/>
            <a:ext cx="25858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rgbClr val="FF0000"/>
                </a:solidFill>
                <a:cs typeface="Times New Roman" panose="02020603050405020304" pitchFamily="18" charset="0"/>
              </a:rPr>
              <a:t>(10) </a:t>
            </a: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imposes non-</a:t>
            </a:r>
            <a:r>
              <a:rPr lang="fr-FR" sz="1400" dirty="0" err="1">
                <a:solidFill>
                  <a:prstClr val="black"/>
                </a:solidFill>
                <a:cs typeface="Arial" panose="020B0604020202020204" pitchFamily="34" charset="0"/>
              </a:rPr>
              <a:t>preemption</a:t>
            </a: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 of the jobs</a:t>
            </a:r>
          </a:p>
          <a:p>
            <a:pPr>
              <a:defRPr/>
            </a:pPr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808055" y="4212837"/>
            <a:ext cx="5975947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rgbClr val="FF0000"/>
                </a:solidFill>
                <a:cs typeface="Times New Roman" panose="02020603050405020304" pitchFamily="18" charset="0"/>
              </a:rPr>
              <a:t>(11), (12)  </a:t>
            </a:r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all jobs must be processed during the </a:t>
            </a: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time limitations </a:t>
            </a:r>
            <a:r>
              <a:rPr lang="fr-FR" sz="1400" dirty="0" err="1">
                <a:solidFill>
                  <a:prstClr val="black"/>
                </a:solidFill>
                <a:cs typeface="Arial" panose="020B0604020202020204" pitchFamily="34" charset="0"/>
              </a:rPr>
              <a:t>completely</a:t>
            </a: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>
              <a:defRPr/>
            </a:pPr>
            <a:endParaRPr lang="fr-FR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Connecteur droit avec flèche 6"/>
          <p:cNvCxnSpPr>
            <a:cxnSpLocks noChangeShapeType="1"/>
          </p:cNvCxnSpPr>
          <p:nvPr/>
        </p:nvCxnSpPr>
        <p:spPr bwMode="auto">
          <a:xfrm>
            <a:off x="5989364" y="2969383"/>
            <a:ext cx="331788" cy="0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Connecteur droit avec flèche 7"/>
          <p:cNvCxnSpPr>
            <a:cxnSpLocks noChangeShapeType="1"/>
          </p:cNvCxnSpPr>
          <p:nvPr/>
        </p:nvCxnSpPr>
        <p:spPr bwMode="auto">
          <a:xfrm>
            <a:off x="7007693" y="3688568"/>
            <a:ext cx="177540" cy="0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Connecteur droit avec flèche 8"/>
          <p:cNvCxnSpPr>
            <a:cxnSpLocks noChangeShapeType="1"/>
            <a:endCxn id="6" idx="1"/>
          </p:cNvCxnSpPr>
          <p:nvPr/>
        </p:nvCxnSpPr>
        <p:spPr bwMode="auto">
          <a:xfrm>
            <a:off x="3359413" y="4437112"/>
            <a:ext cx="448642" cy="21947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Connecteur droit avec flèche 11"/>
          <p:cNvCxnSpPr>
            <a:cxnSpLocks noChangeShapeType="1"/>
          </p:cNvCxnSpPr>
          <p:nvPr/>
        </p:nvCxnSpPr>
        <p:spPr bwMode="auto">
          <a:xfrm>
            <a:off x="3082646" y="2209505"/>
            <a:ext cx="315559" cy="0"/>
          </a:xfrm>
          <a:prstGeom prst="straightConnector1">
            <a:avLst/>
          </a:prstGeom>
          <a:noFill/>
          <a:ln w="9525" algn="ctr">
            <a:solidFill>
              <a:srgbClr val="4A7EB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12"/>
          <p:cNvSpPr/>
          <p:nvPr/>
        </p:nvSpPr>
        <p:spPr>
          <a:xfrm>
            <a:off x="344490" y="3317662"/>
            <a:ext cx="6600663" cy="720522"/>
          </a:xfrm>
          <a:prstGeom prst="rect">
            <a:avLst/>
          </a:prstGeom>
          <a:noFill/>
          <a:ln w="25400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62054" y="2059319"/>
            <a:ext cx="5040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6496" y="1895179"/>
            <a:ext cx="2645279" cy="635628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15628" y="2625916"/>
            <a:ext cx="5589500" cy="605549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56421" y="4095561"/>
            <a:ext cx="2916324" cy="619251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Obje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287329"/>
              </p:ext>
            </p:extLst>
          </p:nvPr>
        </p:nvGraphicFramePr>
        <p:xfrm>
          <a:off x="571500" y="1906588"/>
          <a:ext cx="6084888" cy="366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5" name="Equation" r:id="rId3" imgW="4216320" imgH="2412720" progId="Equation.DSMT4">
                  <p:embed/>
                </p:oleObj>
              </mc:Choice>
              <mc:Fallback>
                <p:oleObj name="Equation" r:id="rId3" imgW="4216320" imgH="241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1906588"/>
                        <a:ext cx="6084888" cy="366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Improved model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85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3" grpId="0" animBg="1"/>
      <p:bldP spid="15" grpId="0"/>
      <p:bldP spid="17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73C98-8367-471D-95B9-F48E4B8F4E8B}" type="slidenum">
              <a:rPr lang="en-US" altLang="fr-FR" smtClean="0"/>
              <a:pPr>
                <a:defRPr/>
              </a:pPr>
              <a:t>13</a:t>
            </a:fld>
            <a:endParaRPr lang="en-US" altLang="fr-FR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72659" y="2102768"/>
              <a:ext cx="5042146" cy="244611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65319"/>
                    <a:gridCol w="855610"/>
                    <a:gridCol w="988928"/>
                    <a:gridCol w="810465"/>
                    <a:gridCol w="810912"/>
                    <a:gridCol w="810912"/>
                  </a:tblGrid>
                  <a:tr h="2934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(n, T)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11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1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𝐙</m:t>
                                    </m:r>
                                  </m:e>
                                  <m:sub>
                                    <m:r>
                                      <a:rPr lang="fr-FR" sz="11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11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1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𝐙</m:t>
                                    </m:r>
                                  </m:e>
                                  <m:sub>
                                    <m:r>
                                      <a:rPr lang="fr-FR" sz="11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sz="11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𝑪𝑷𝑼</m:t>
                                  </m:r>
                                </m:e>
                                <m:sub>
                                  <m:r>
                                    <a:rPr lang="fr-FR" sz="1100" b="1" i="0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dirty="0">
                              <a:effectLst/>
                            </a:rPr>
                            <a:t> (s)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11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𝑪𝑷𝑼</m:t>
                                    </m:r>
                                  </m:e>
                                  <m:sub>
                                    <m:r>
                                      <a:rPr lang="fr-FR" sz="11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en-US" sz="1100">
                                    <a:effectLst/>
                                    <a:latin typeface="Cambria Math" panose="02040503050406030204" pitchFamily="18" charset="0"/>
                                  </a:rPr>
                                  <m:t> (</m:t>
                                </m:r>
                                <m:r>
                                  <a:rPr lang="en-US" sz="1100">
                                    <a:effectLst/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  <m:r>
                                  <a:rPr lang="en-US" sz="11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sz="11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𝑮𝒂𝒑</m:t>
                                  </m:r>
                                </m:e>
                                <m:sub>
                                  <m:r>
                                    <a:rPr lang="fr-FR" sz="1100" b="1" i="0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𝐯𝐚𝐫</m:t>
                                  </m:r>
                                </m:sub>
                              </m:sSub>
                              <m:r>
                                <a:rPr lang="en-US" sz="110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1100" dirty="0">
                              <a:effectLst/>
                            </a:rPr>
                            <a:t>(%)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(5, 30)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322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322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0.18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0.12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22.68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(10, 50)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788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788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5.01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0.83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31.23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(15, 70)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1003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1003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13.21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1.78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35.70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(20, 90)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1213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1213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110.02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6.38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38.45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(25, 110)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1667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1667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1005.87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69.95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40.32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(30,107)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1814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1814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2747.8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46.08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41.66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(35,126)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2138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491.34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42.68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(40,134)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2504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102.08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43.47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(45,153)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2961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2325.49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44.11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(50,172)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44.64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(55,191)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45.08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(60,213)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4334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45.45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92647453"/>
                  </p:ext>
                </p:extLst>
              </p:nvPr>
            </p:nvGraphicFramePr>
            <p:xfrm>
              <a:off x="272659" y="2102768"/>
              <a:ext cx="5042146" cy="244611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65319"/>
                    <a:gridCol w="855610"/>
                    <a:gridCol w="988928"/>
                    <a:gridCol w="810465"/>
                    <a:gridCol w="810912"/>
                    <a:gridCol w="810912"/>
                  </a:tblGrid>
                  <a:tr h="2934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(n, T)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90714" t="-14583" r="-405000" b="-7645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163804" t="-14583" r="-247853" b="-7645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323308" t="-14583" r="-203759" b="-7645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423308" t="-14583" r="-103759" b="-7645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0">
                          <a:blip r:embed="rId3"/>
                          <a:stretch>
                            <a:fillRect l="-523308" t="-14583" r="-3759" b="-764583"/>
                          </a:stretch>
                        </a:blipFill>
                      </a:tcPr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(5, 30)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322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322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0.18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0.12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22.68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(10, 50)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788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788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5.01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0.83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31.23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(15, 70)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1003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1003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13.21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1.78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35.70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(20, 90)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1213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1213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110.02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6.38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38.45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(25, 110)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1667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1667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1005.87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69.95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40.32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(30,107)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1814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1814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2747.8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46.08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41.66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(35,126)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2138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491.34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42.68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(40,134)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2504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102.08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43.47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(45,153)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2961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2325.49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44.11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(50,172)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44.64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(55,191)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45.08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(60,213)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4334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45.45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Rectangle 6"/>
          <p:cNvSpPr/>
          <p:nvPr/>
        </p:nvSpPr>
        <p:spPr>
          <a:xfrm>
            <a:off x="2182422" y="3497627"/>
            <a:ext cx="434975" cy="1020860"/>
          </a:xfrm>
          <a:prstGeom prst="rect">
            <a:avLst/>
          </a:prstGeom>
          <a:noFill/>
          <a:ln w="25400" cap="flat" cmpd="sng" algn="ctr">
            <a:solidFill>
              <a:srgbClr val="92D05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35508" y="2415446"/>
            <a:ext cx="577452" cy="2116661"/>
          </a:xfrm>
          <a:prstGeom prst="rect">
            <a:avLst/>
          </a:prstGeom>
          <a:noFill/>
          <a:ln w="25400" cap="flat" cmpd="sng" algn="ctr">
            <a:solidFill>
              <a:srgbClr val="92D05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au 8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72659" y="4776776"/>
              <a:ext cx="5042146" cy="154917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65319"/>
                    <a:gridCol w="855610"/>
                    <a:gridCol w="988928"/>
                    <a:gridCol w="810465"/>
                    <a:gridCol w="810912"/>
                    <a:gridCol w="810912"/>
                  </a:tblGrid>
                  <a:tr h="2934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(n, T)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11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1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𝐙</m:t>
                                    </m:r>
                                  </m:e>
                                  <m:sub>
                                    <m:r>
                                      <a:rPr lang="fr-FR" sz="11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11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1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𝐙</m:t>
                                    </m:r>
                                  </m:e>
                                  <m:sub>
                                    <m:r>
                                      <a:rPr lang="fr-FR" sz="11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sz="11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𝑪𝑷𝑼</m:t>
                                  </m:r>
                                </m:e>
                                <m:sub>
                                  <m:r>
                                    <a:rPr lang="fr-FR" sz="1100" b="1" i="0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dirty="0">
                              <a:effectLst/>
                            </a:rPr>
                            <a:t> (s)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11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𝑪𝑷𝑼</m:t>
                                    </m:r>
                                  </m:e>
                                  <m:sub>
                                    <m:r>
                                      <a:rPr lang="fr-FR" sz="11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en-US" sz="1100">
                                    <a:effectLst/>
                                    <a:latin typeface="Cambria Math" panose="02040503050406030204" pitchFamily="18" charset="0"/>
                                  </a:rPr>
                                  <m:t> (</m:t>
                                </m:r>
                                <m:r>
                                  <a:rPr lang="en-US" sz="1100">
                                    <a:effectLst/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  <m:r>
                                  <a:rPr lang="en-US" sz="11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sz="11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𝑮𝒂𝒑</m:t>
                                  </m:r>
                                </m:e>
                                <m:sub>
                                  <m:r>
                                    <a:rPr lang="fr-FR" sz="1100" b="1" i="0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  <m:t>𝐯𝐚𝐫</m:t>
                                  </m:r>
                                </m:sub>
                              </m:sSub>
                              <m:r>
                                <a:rPr lang="en-US" sz="110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1100" dirty="0">
                              <a:effectLst/>
                            </a:rPr>
                            <a:t>(%)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(5, </a:t>
                          </a:r>
                          <a:r>
                            <a:rPr lang="en-US" sz="1100" dirty="0" smtClean="0">
                              <a:effectLst/>
                            </a:rPr>
                            <a:t>35)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580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580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0.33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0.21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22.70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(10, </a:t>
                          </a:r>
                          <a:r>
                            <a:rPr lang="en-US" sz="1100" dirty="0" smtClean="0">
                              <a:effectLst/>
                            </a:rPr>
                            <a:t>72)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1197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1197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11.91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1.52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31.24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(15, </a:t>
                          </a:r>
                          <a:r>
                            <a:rPr lang="en-US" sz="1100" dirty="0" smtClean="0">
                              <a:effectLst/>
                            </a:rPr>
                            <a:t>101)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1769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1769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94.44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14.37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35.71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(20, </a:t>
                          </a:r>
                          <a:r>
                            <a:rPr lang="en-US" sz="1100" dirty="0" smtClean="0">
                              <a:effectLst/>
                            </a:rPr>
                            <a:t>121)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2285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2285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579.46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8.82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38.46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(25, </a:t>
                          </a:r>
                          <a:r>
                            <a:rPr lang="en-US" sz="1100" dirty="0" smtClean="0">
                              <a:effectLst/>
                            </a:rPr>
                            <a:t>140</a:t>
                          </a:r>
                          <a:r>
                            <a:rPr lang="en-US" sz="1100" dirty="0">
                              <a:effectLst/>
                            </a:rPr>
                            <a:t>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2683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2683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2785.4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29.56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40.32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(30,170)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3281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117.18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41.66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(35,209)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4452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42.68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au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70506187"/>
                  </p:ext>
                </p:extLst>
              </p:nvPr>
            </p:nvGraphicFramePr>
            <p:xfrm>
              <a:off x="272659" y="4776776"/>
              <a:ext cx="5042146" cy="154917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65319"/>
                    <a:gridCol w="855610"/>
                    <a:gridCol w="988928"/>
                    <a:gridCol w="810465"/>
                    <a:gridCol w="810912"/>
                    <a:gridCol w="810912"/>
                  </a:tblGrid>
                  <a:tr h="29346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(n, T)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90714" t="-14583" r="-405000" b="-45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163804" t="-14583" r="-247853" b="-45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323308" t="-14583" r="-203759" b="-45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423308" t="-14583" r="-103759" b="-45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0">
                          <a:blip r:embed="rId4"/>
                          <a:stretch>
                            <a:fillRect l="-523308" t="-14583" r="-3759" b="-458333"/>
                          </a:stretch>
                        </a:blipFill>
                      </a:tcPr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(5, </a:t>
                          </a:r>
                          <a:r>
                            <a:rPr lang="en-US" sz="1100" dirty="0" smtClean="0">
                              <a:effectLst/>
                            </a:rPr>
                            <a:t>35)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580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580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0.33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0.21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22.70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(10, </a:t>
                          </a:r>
                          <a:r>
                            <a:rPr lang="en-US" sz="1100" dirty="0" smtClean="0">
                              <a:effectLst/>
                            </a:rPr>
                            <a:t>72)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1197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1197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11.91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1.52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31.24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(15, </a:t>
                          </a:r>
                          <a:r>
                            <a:rPr lang="en-US" sz="1100" dirty="0" smtClean="0">
                              <a:effectLst/>
                            </a:rPr>
                            <a:t>101)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1769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1769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94.44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14.37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35.71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(20, </a:t>
                          </a:r>
                          <a:r>
                            <a:rPr lang="en-US" sz="1100" dirty="0" smtClean="0">
                              <a:effectLst/>
                            </a:rPr>
                            <a:t>121)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2285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2285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579.46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8.82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38.46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(25, </a:t>
                          </a:r>
                          <a:r>
                            <a:rPr lang="en-US" sz="1100" dirty="0" smtClean="0">
                              <a:effectLst/>
                            </a:rPr>
                            <a:t>140</a:t>
                          </a:r>
                          <a:r>
                            <a:rPr lang="en-US" sz="1100" dirty="0">
                              <a:effectLst/>
                            </a:rPr>
                            <a:t>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2683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2683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2785.4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29.56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40.32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(30,170)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3281</a:t>
                          </a: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117.18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41.66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17938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(35,209)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-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4452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3600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fr-FR" sz="110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42.68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10" name="Rectangle 9"/>
          <p:cNvSpPr/>
          <p:nvPr/>
        </p:nvSpPr>
        <p:spPr>
          <a:xfrm>
            <a:off x="2193657" y="5946374"/>
            <a:ext cx="400050" cy="347827"/>
          </a:xfrm>
          <a:prstGeom prst="rect">
            <a:avLst/>
          </a:prstGeom>
          <a:noFill/>
          <a:ln w="25400" cap="flat" cmpd="sng" algn="ctr">
            <a:solidFill>
              <a:srgbClr val="92D05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65408" y="5060926"/>
            <a:ext cx="450850" cy="1255338"/>
          </a:xfrm>
          <a:prstGeom prst="rect">
            <a:avLst/>
          </a:prstGeom>
          <a:noFill/>
          <a:ln w="25400" cap="flat" cmpd="sng" algn="ctr">
            <a:solidFill>
              <a:srgbClr val="92D05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kern="0">
              <a:solidFill>
                <a:prstClr val="white"/>
              </a:solidFill>
              <a:latin typeface="Calibri"/>
              <a:ea typeface="+mn-ea"/>
            </a:endParaRPr>
          </a:p>
        </p:txBody>
      </p:sp>
      <p:graphicFrame>
        <p:nvGraphicFramePr>
          <p:cNvPr id="12" name="Objet 11"/>
          <p:cNvGraphicFramePr>
            <a:graphicFrameLocks noChangeAspect="1"/>
          </p:cNvGraphicFramePr>
          <p:nvPr>
            <p:extLst/>
          </p:nvPr>
        </p:nvGraphicFramePr>
        <p:xfrm>
          <a:off x="5750103" y="3156510"/>
          <a:ext cx="860555" cy="419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6" name="Equation" r:id="rId5" imgW="558720" imgH="253800" progId="Equation.DSMT4">
                  <p:embed/>
                </p:oleObj>
              </mc:Choice>
              <mc:Fallback>
                <p:oleObj name="Equation" r:id="rId5" imgW="5587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0103" y="3156510"/>
                        <a:ext cx="860555" cy="4193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 12"/>
          <p:cNvGraphicFramePr>
            <a:graphicFrameLocks noChangeAspect="1"/>
          </p:cNvGraphicFramePr>
          <p:nvPr>
            <p:extLst/>
          </p:nvPr>
        </p:nvGraphicFramePr>
        <p:xfrm>
          <a:off x="5690607" y="5481470"/>
          <a:ext cx="97948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7" name="Equation" r:id="rId7" imgW="634680" imgH="253800" progId="Equation.DSMT4">
                  <p:embed/>
                </p:oleObj>
              </mc:Choice>
              <mc:Fallback>
                <p:oleObj name="Equation" r:id="rId7" imgW="634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0607" y="5481470"/>
                        <a:ext cx="979488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2"/>
                </a:solidFill>
              </a:rPr>
              <a:t>Comparison results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77136" y="2276872"/>
            <a:ext cx="3398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err="1" smtClean="0"/>
              <a:t>Cplex</a:t>
            </a:r>
            <a:r>
              <a:rPr lang="en-US" dirty="0" smtClean="0"/>
              <a:t> software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Limitation time = 3600 seconds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68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812158"/>
            <a:ext cx="455908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How can find the </a:t>
            </a:r>
            <a:r>
              <a:rPr lang="en-US" sz="1600" b="1" dirty="0">
                <a:solidFill>
                  <a:prstClr val="black"/>
                </a:solidFill>
                <a:cs typeface="Arial" panose="020B0604020202020204" pitchFamily="34" charset="0"/>
              </a:rPr>
              <a:t>optimal sequences </a:t>
            </a: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for the machine and </a:t>
            </a:r>
            <a:r>
              <a:rPr lang="en-US" sz="16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jobs simultaneously</a:t>
            </a:r>
            <a:r>
              <a:rPr lang="en-US" sz="1600" dirty="0" smtClean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?</a:t>
            </a:r>
          </a:p>
          <a:p>
            <a:pPr>
              <a:defRPr/>
            </a:pPr>
            <a:endParaRPr lang="en-US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1600" dirty="0">
                <a:solidFill>
                  <a:prstClr val="black"/>
                </a:solidFill>
                <a:cs typeface="Arial" panose="020B0604020202020204" pitchFamily="34" charset="0"/>
              </a:rPr>
              <a:t>Relaxing the related constraint.</a:t>
            </a:r>
          </a:p>
          <a:p>
            <a:pPr>
              <a:defRPr/>
            </a:pP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865551"/>
              </p:ext>
            </p:extLst>
          </p:nvPr>
        </p:nvGraphicFramePr>
        <p:xfrm>
          <a:off x="4940080" y="1772458"/>
          <a:ext cx="4629177" cy="4800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4" name="Equation" r:id="rId3" imgW="4978080" imgH="4775040" progId="Equation.DSMT4">
                  <p:embed/>
                </p:oleObj>
              </mc:Choice>
              <mc:Fallback>
                <p:oleObj name="Equation" r:id="rId3" imgW="4978080" imgH="4775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0080" y="1772458"/>
                        <a:ext cx="4629177" cy="48003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5943313"/>
              </p:ext>
            </p:extLst>
          </p:nvPr>
        </p:nvGraphicFramePr>
        <p:xfrm>
          <a:off x="128464" y="4365104"/>
          <a:ext cx="4181921" cy="520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5" name="Equation" r:id="rId5" imgW="3809880" imgH="444240" progId="Equation.DSMT4">
                  <p:embed/>
                </p:oleObj>
              </mc:Choice>
              <mc:Fallback>
                <p:oleObj name="Equation" r:id="rId5" imgW="38098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64" y="4365104"/>
                        <a:ext cx="4181921" cy="5209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lèche vers le bas 6"/>
          <p:cNvSpPr/>
          <p:nvPr/>
        </p:nvSpPr>
        <p:spPr>
          <a:xfrm>
            <a:off x="1389994" y="3862553"/>
            <a:ext cx="86711" cy="38104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re 7"/>
              <p:cNvSpPr txBox="1">
                <a:spLocks/>
              </p:cNvSpPr>
              <p:nvPr/>
            </p:nvSpPr>
            <p:spPr>
              <a:xfrm>
                <a:off x="2534731" y="620688"/>
                <a:ext cx="6396711" cy="86409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spcBef>
                    <a:spcPct val="0"/>
                  </a:spcBef>
                  <a:buNone/>
                  <a:defRPr sz="2400" b="1" kern="1200">
                    <a:solidFill>
                      <a:srgbClr val="FF0000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dirty="0" smtClean="0">
                    <a:solidFill>
                      <a:schemeClr val="tx2"/>
                    </a:solidFill>
                  </a:rPr>
                  <a:t> Problem 2 (</a:t>
                </a:r>
                <a:r>
                  <a:rPr lang="en-US" sz="1600" b="0" dirty="0">
                    <a:latin typeface="+mn-lt"/>
                  </a:rPr>
                  <a:t>1 (different states) |</a:t>
                </a:r>
                <a14:m>
                  <m:oMath xmlns:m="http://schemas.openxmlformats.org/officeDocument/2006/math">
                    <m:r>
                      <a:rPr lang="fr-FR" sz="1600" b="0" i="1">
                        <a:latin typeface="Cambria Math" panose="02040503050406030204" pitchFamily="18" charset="0"/>
                      </a:rPr>
                      <m:t>𝑇𝑂𝑈</m:t>
                    </m:r>
                  </m:oMath>
                </a14:m>
                <a:r>
                  <a:rPr lang="en-US" sz="1600" b="0" dirty="0">
                    <a:latin typeface="+mn-lt"/>
                  </a:rPr>
                  <a:t>|</a:t>
                </a:r>
                <a14:m>
                  <m:oMath xmlns:m="http://schemas.openxmlformats.org/officeDocument/2006/math">
                    <m:r>
                      <a:rPr lang="fr-FR" sz="1600" b="0" i="1">
                        <a:latin typeface="Cambria Math" panose="02040503050406030204" pitchFamily="18" charset="0"/>
                      </a:rPr>
                      <m:t>𝑇𝐸𝐶</m:t>
                    </m:r>
                  </m:oMath>
                </a14:m>
                <a:r>
                  <a:rPr lang="en-US" dirty="0" smtClean="0">
                    <a:solidFill>
                      <a:schemeClr val="tx2"/>
                    </a:solidFill>
                  </a:rPr>
                  <a:t>) </a:t>
                </a:r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" name="Titr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4731" y="620688"/>
                <a:ext cx="6396711" cy="86409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433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73C98-8367-471D-95B9-F48E4B8F4E8B}" type="slidenum">
              <a:rPr lang="en-US" altLang="fr-FR" smtClean="0"/>
              <a:pPr>
                <a:defRPr/>
              </a:pPr>
              <a:t>15</a:t>
            </a:fld>
            <a:endParaRPr lang="en-US" altLang="fr-FR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70565130"/>
                  </p:ext>
                </p:extLst>
              </p:nvPr>
            </p:nvGraphicFramePr>
            <p:xfrm>
              <a:off x="1850656" y="2564903"/>
              <a:ext cx="6846759" cy="216023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067588"/>
                    <a:gridCol w="1670512"/>
                    <a:gridCol w="1369049"/>
                    <a:gridCol w="1369805"/>
                    <a:gridCol w="1369805"/>
                  </a:tblGrid>
                  <a:tr h="53254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(n, T)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𝑮𝒂𝒑</m:t>
                                  </m:r>
                                </m:e>
                                <m:sub>
                                  <m:r>
                                    <a:rPr lang="en-US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𝒛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>
                              <a:effectLst/>
                            </a:rPr>
                            <a:t>(%)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𝑪𝑷𝑼</m:t>
                                  </m:r>
                                </m:e>
                                <m:sub>
                                  <m:r>
                                    <a:rPr lang="en-US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100" dirty="0">
                              <a:effectLst/>
                            </a:rPr>
                            <a:t> (s)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11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𝑪𝑷𝑼</m:t>
                                    </m:r>
                                  </m:e>
                                  <m:sub>
                                    <m:r>
                                      <a:rPr lang="en-US" sz="11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</m:sub>
                                </m:sSub>
                                <m:r>
                                  <a:rPr lang="en-US" sz="1100">
                                    <a:effectLst/>
                                    <a:latin typeface="Cambria Math" panose="02040503050406030204" pitchFamily="18" charset="0"/>
                                  </a:rPr>
                                  <m:t> (</m:t>
                                </m:r>
                                <m:r>
                                  <a:rPr lang="en-US" sz="1100">
                                    <a:effectLst/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  <m:r>
                                  <a:rPr lang="en-US" sz="11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fr-FR" sz="1100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𝑮𝒂𝒑</m:t>
                                  </m:r>
                                </m:e>
                                <m:sub>
                                  <m:r>
                                    <a:rPr lang="en-US" sz="1100">
                                      <a:effectLst/>
                                      <a:latin typeface="Cambria Math" panose="02040503050406030204" pitchFamily="18" charset="0"/>
                                    </a:rPr>
                                    <m:t>𝒄𝒐𝒏𝒔</m:t>
                                  </m:r>
                                </m:sub>
                              </m:sSub>
                              <m:r>
                                <a:rPr lang="en-US" sz="1100"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1100">
                              <a:effectLst/>
                            </a:rPr>
                            <a:t>(%)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2553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(5, 30)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1.94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0.372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0.39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19.16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2553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(10, 50)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2.65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2.872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2.312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48.65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2553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(15, 70)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1.62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25.93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63.58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66.62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2553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(20, 90)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2.49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257.01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190.23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76.69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2553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(25, 110)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2.93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1875.99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1741.72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82.69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70565130"/>
                  </p:ext>
                </p:extLst>
              </p:nvPr>
            </p:nvGraphicFramePr>
            <p:xfrm>
              <a:off x="1850656" y="2564903"/>
              <a:ext cx="6846759" cy="216023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067588"/>
                    <a:gridCol w="1670512"/>
                    <a:gridCol w="1369049"/>
                    <a:gridCol w="1369805"/>
                    <a:gridCol w="1369805"/>
                  </a:tblGrid>
                  <a:tr h="53254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(n, T)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64000" t="-7955" r="-246545" b="-306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01339" t="-7955" r="-202679" b="-306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00000" t="-7955" r="-101778" b="-306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400000" t="-7955" r="-1778" b="-306818"/>
                          </a:stretch>
                        </a:blipFill>
                      </a:tcPr>
                    </a:tc>
                  </a:tr>
                  <a:tr h="32553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(5, 30)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1.94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0.372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0.39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19.16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2553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(10, 50)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2.65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2.872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2.312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48.65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2553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(15, 70)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1.62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25.93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63.58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66.62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2553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(20, 90)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>
                              <a:effectLst/>
                            </a:rPr>
                            <a:t>2.49</a:t>
                          </a:r>
                          <a:endParaRPr lang="fr-FR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257.01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190.23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76.69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32553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(25, 110)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 smtClean="0">
                              <a:effectLst/>
                            </a:rPr>
                            <a:t>2.93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1875.99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1741.72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1100" dirty="0">
                              <a:effectLst/>
                            </a:rPr>
                            <a:t>82.69</a:t>
                          </a:r>
                          <a:endParaRPr lang="fr-FR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13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2"/>
                </a:solidFill>
              </a:rPr>
              <a:t>Comparison results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13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4488" y="3387653"/>
            <a:ext cx="83884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="1" dirty="0">
                <a:cs typeface="Arial" panose="020B0604020202020204" pitchFamily="34" charset="0"/>
              </a:rPr>
              <a:t>Extra </a:t>
            </a:r>
            <a:r>
              <a:rPr lang="en-US" sz="1600" b="1" dirty="0" smtClean="0">
                <a:cs typeface="Arial" panose="020B0604020202020204" pitchFamily="34" charset="0"/>
              </a:rPr>
              <a:t>periods (</a:t>
            </a:r>
            <a:r>
              <a:rPr lang="en-US" sz="1600" dirty="0" smtClean="0">
                <a:cs typeface="Arial" panose="020B0604020202020204" pitchFamily="34" charset="0"/>
              </a:rPr>
              <a:t>X)= </a:t>
            </a:r>
            <a:r>
              <a:rPr lang="en-US" sz="1600" dirty="0">
                <a:cs typeface="Arial" panose="020B0604020202020204" pitchFamily="34" charset="0"/>
              </a:rPr>
              <a:t>{number of periods(T) - [ transition times </a:t>
            </a:r>
            <a:r>
              <a:rPr lang="en-US" sz="1600" dirty="0" smtClean="0">
                <a:cs typeface="Arial" panose="020B0604020202020204" pitchFamily="34" charset="0"/>
              </a:rPr>
              <a:t>for Ton+ </a:t>
            </a:r>
            <a:r>
              <a:rPr lang="en-US" sz="1600" dirty="0">
                <a:cs typeface="Arial" panose="020B0604020202020204" pitchFamily="34" charset="0"/>
              </a:rPr>
              <a:t>transition times </a:t>
            </a:r>
            <a:r>
              <a:rPr lang="en-US" sz="1600" dirty="0" smtClean="0">
                <a:cs typeface="Arial" panose="020B0604020202020204" pitchFamily="34" charset="0"/>
              </a:rPr>
              <a:t>for </a:t>
            </a:r>
            <a:r>
              <a:rPr lang="en-US" sz="1600" dirty="0" err="1" smtClean="0">
                <a:cs typeface="Arial" panose="020B0604020202020204" pitchFamily="34" charset="0"/>
              </a:rPr>
              <a:t>Toff</a:t>
            </a:r>
            <a:r>
              <a:rPr lang="en-US" sz="1600" dirty="0" smtClean="0">
                <a:cs typeface="Arial" panose="020B0604020202020204" pitchFamily="34" charset="0"/>
              </a:rPr>
              <a:t>+ </a:t>
            </a:r>
            <a:r>
              <a:rPr lang="en-US" sz="1600" dirty="0">
                <a:cs typeface="Arial" panose="020B0604020202020204" pitchFamily="34" charset="0"/>
              </a:rPr>
              <a:t>1 (for final state which is Off)] - sum of the processing times}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411514" y="4544652"/>
                <a:ext cx="3218170" cy="6125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1400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1400" i="1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fr-FR" sz="1400" i="1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r>
                            <a:rPr lang="fr-FR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fr-FR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sub>
                          </m:sSub>
                          <m:r>
                            <a:rPr lang="fr-FR" sz="14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fr-FR" sz="1400" i="1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fr-FR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fr-FR" sz="14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fr-FR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fr-FR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fr-FR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fr-FR" sz="1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fr-FR" sz="1400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514" y="4544652"/>
                <a:ext cx="3218170" cy="61254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lèche vers le bas 8"/>
          <p:cNvSpPr/>
          <p:nvPr/>
        </p:nvSpPr>
        <p:spPr>
          <a:xfrm>
            <a:off x="1912587" y="4039093"/>
            <a:ext cx="216024" cy="4854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ZoneTexte 137"/>
          <p:cNvSpPr txBox="1"/>
          <p:nvPr/>
        </p:nvSpPr>
        <p:spPr>
          <a:xfrm>
            <a:off x="411514" y="5274901"/>
            <a:ext cx="93660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sz="1600" dirty="0" smtClean="0">
                <a:cs typeface="Arial" panose="020B0604020202020204" pitchFamily="34" charset="0"/>
              </a:rPr>
              <a:t>It compares </a:t>
            </a:r>
            <a:r>
              <a:rPr 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*(x+1) </a:t>
            </a:r>
            <a:r>
              <a:rPr lang="fr-FR" sz="1600" dirty="0">
                <a:cs typeface="Arial" panose="020B0604020202020204" pitchFamily="34" charset="0"/>
              </a:rPr>
              <a:t>Possible </a:t>
            </a:r>
            <a:r>
              <a:rPr lang="fr-FR" sz="1600" dirty="0" smtClean="0">
                <a:cs typeface="Arial" panose="020B0604020202020204" pitchFamily="34" charset="0"/>
              </a:rPr>
              <a:t>solutions ((x+1) in </a:t>
            </a:r>
            <a:r>
              <a:rPr lang="fr-FR" sz="1600" dirty="0" err="1" smtClean="0">
                <a:cs typeface="Arial" panose="020B0604020202020204" pitchFamily="34" charset="0"/>
              </a:rPr>
              <a:t>each</a:t>
            </a:r>
            <a:r>
              <a:rPr lang="fr-FR" sz="1600" dirty="0" smtClean="0">
                <a:cs typeface="Arial" panose="020B0604020202020204" pitchFamily="34" charset="0"/>
              </a:rPr>
              <a:t> </a:t>
            </a:r>
            <a:r>
              <a:rPr lang="fr-FR" sz="1600" dirty="0" err="1" smtClean="0">
                <a:cs typeface="Arial" panose="020B0604020202020204" pitchFamily="34" charset="0"/>
              </a:rPr>
              <a:t>step</a:t>
            </a:r>
            <a:r>
              <a:rPr lang="fr-FR" sz="1600" dirty="0" smtClean="0">
                <a:cs typeface="Arial" panose="020B0604020202020204" pitchFamily="34" charset="0"/>
              </a:rPr>
              <a:t>), </a:t>
            </a:r>
            <a:r>
              <a:rPr lang="fr-FR" sz="1600" dirty="0">
                <a:cs typeface="Arial" panose="020B0604020202020204" pitchFamily="34" charset="0"/>
              </a:rPr>
              <a:t>to </a:t>
            </a:r>
            <a:r>
              <a:rPr lang="fr-FR" sz="1600" dirty="0" err="1">
                <a:cs typeface="Arial" panose="020B0604020202020204" pitchFamily="34" charset="0"/>
              </a:rPr>
              <a:t>find</a:t>
            </a:r>
            <a:r>
              <a:rPr lang="fr-FR" sz="1600" dirty="0">
                <a:cs typeface="Arial" panose="020B0604020202020204" pitchFamily="34" charset="0"/>
              </a:rPr>
              <a:t> </a:t>
            </a:r>
            <a:r>
              <a:rPr lang="fr-FR" sz="1600" dirty="0" smtClean="0">
                <a:cs typeface="Arial" panose="020B0604020202020204" pitchFamily="34" charset="0"/>
              </a:rPr>
              <a:t>the best </a:t>
            </a:r>
            <a:r>
              <a:rPr lang="fr-FR" sz="1600" dirty="0">
                <a:cs typeface="Arial" panose="020B0604020202020204" pitchFamily="34" charset="0"/>
              </a:rPr>
              <a:t>objective value and </a:t>
            </a:r>
            <a:r>
              <a:rPr lang="fr-FR" sz="1600" dirty="0" err="1" smtClean="0">
                <a:cs typeface="Arial" panose="020B0604020202020204" pitchFamily="34" charset="0"/>
              </a:rPr>
              <a:t>sequences</a:t>
            </a:r>
            <a:r>
              <a:rPr lang="fr-FR" sz="1600" dirty="0" smtClean="0">
                <a:cs typeface="Arial" panose="020B0604020202020204" pitchFamily="34" charset="0"/>
              </a:rPr>
              <a:t>. </a:t>
            </a:r>
            <a:endParaRPr lang="fr-FR" sz="1600" dirty="0">
              <a:cs typeface="Arial" panose="020B0604020202020204" pitchFamily="34" charset="0"/>
            </a:endParaRPr>
          </a:p>
        </p:txBody>
      </p:sp>
      <p:sp>
        <p:nvSpPr>
          <p:cNvPr id="7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Heuristic algorithm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28464" y="2204864"/>
            <a:ext cx="96490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The idea is to allocate </a:t>
            </a:r>
            <a:r>
              <a:rPr lang="en-US" dirty="0"/>
              <a:t>the non-processing states </a:t>
            </a:r>
            <a:r>
              <a:rPr lang="en-US" dirty="0" smtClean="0"/>
              <a:t>to </a:t>
            </a:r>
            <a:r>
              <a:rPr lang="en-US" dirty="0"/>
              <a:t>the extra periods </a:t>
            </a:r>
            <a:r>
              <a:rPr lang="en-US" dirty="0" smtClean="0"/>
              <a:t>by considering a specific number of Periods as initial or final Off state to decrease the possibilities.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The heuristic algorithm consist of two steps: forward and backward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99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 animBg="1"/>
      <p:bldP spid="1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Espace réservé du texte 129"/>
          <p:cNvSpPr txBox="1">
            <a:spLocks/>
          </p:cNvSpPr>
          <p:nvPr/>
        </p:nvSpPr>
        <p:spPr>
          <a:xfrm>
            <a:off x="6844528" y="5143696"/>
            <a:ext cx="1683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 err="1">
                <a:cs typeface="Arial" panose="020B0604020202020204" pitchFamily="34" charset="0"/>
              </a:rPr>
              <a:t>Backward</a:t>
            </a:r>
            <a:r>
              <a:rPr lang="fr-FR" sz="1600" dirty="0">
                <a:cs typeface="Arial" panose="020B0604020202020204" pitchFamily="34" charset="0"/>
              </a:rPr>
              <a:t> </a:t>
            </a:r>
            <a:r>
              <a:rPr lang="fr-FR" sz="1600" dirty="0" err="1">
                <a:cs typeface="Arial" panose="020B0604020202020204" pitchFamily="34" charset="0"/>
              </a:rPr>
              <a:t>step</a:t>
            </a:r>
            <a:endParaRPr lang="fr-FR" sz="1600" dirty="0">
              <a:cs typeface="Arial" panose="020B0604020202020204" pitchFamily="34" charset="0"/>
            </a:endParaRPr>
          </a:p>
        </p:txBody>
      </p:sp>
      <p:grpSp>
        <p:nvGrpSpPr>
          <p:cNvPr id="247" name="Groupe 246"/>
          <p:cNvGrpSpPr/>
          <p:nvPr/>
        </p:nvGrpSpPr>
        <p:grpSpPr>
          <a:xfrm>
            <a:off x="-15552" y="4221088"/>
            <a:ext cx="6323059" cy="2515806"/>
            <a:chOff x="4191" y="1543062"/>
            <a:chExt cx="6323059" cy="2515806"/>
          </a:xfrm>
        </p:grpSpPr>
        <p:sp>
          <p:nvSpPr>
            <p:cNvPr id="101" name="ZoneTexte 100"/>
            <p:cNvSpPr txBox="1"/>
            <p:nvPr/>
          </p:nvSpPr>
          <p:spPr>
            <a:xfrm>
              <a:off x="4191" y="2535802"/>
              <a:ext cx="5515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X+1</a:t>
              </a:r>
            </a:p>
          </p:txBody>
        </p:sp>
        <p:sp>
          <p:nvSpPr>
            <p:cNvPr id="4" name="Rectangle à coins arrondis 3"/>
            <p:cNvSpPr/>
            <p:nvPr/>
          </p:nvSpPr>
          <p:spPr>
            <a:xfrm>
              <a:off x="1951016" y="1594080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2759831" y="1602939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3092647" y="1606910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3423909" y="1613038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à coins arrondis 7"/>
            <p:cNvSpPr/>
            <p:nvPr/>
          </p:nvSpPr>
          <p:spPr>
            <a:xfrm>
              <a:off x="3755095" y="1606910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à coins arrondis 8"/>
            <p:cNvSpPr/>
            <p:nvPr/>
          </p:nvSpPr>
          <p:spPr>
            <a:xfrm>
              <a:off x="4086357" y="1606910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5277340" y="1621447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5608776" y="1617778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à coins arrondis 11"/>
            <p:cNvSpPr/>
            <p:nvPr/>
          </p:nvSpPr>
          <p:spPr>
            <a:xfrm>
              <a:off x="1291887" y="1602426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à coins arrondis 12"/>
            <p:cNvSpPr/>
            <p:nvPr/>
          </p:nvSpPr>
          <p:spPr>
            <a:xfrm>
              <a:off x="5940960" y="1608098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à coins arrondis 13"/>
            <p:cNvSpPr/>
            <p:nvPr/>
          </p:nvSpPr>
          <p:spPr>
            <a:xfrm>
              <a:off x="1624703" y="1599871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1344552" y="1872895"/>
              <a:ext cx="2016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1984918" y="1872894"/>
              <a:ext cx="34738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1677368" y="1891185"/>
              <a:ext cx="2016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2750305" y="1883211"/>
              <a:ext cx="33022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14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3103828" y="1882501"/>
              <a:ext cx="3156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3445136" y="1883152"/>
              <a:ext cx="34598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16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3784089" y="1891017"/>
              <a:ext cx="31964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17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4101417" y="1883152"/>
              <a:ext cx="33281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5237118" y="1850816"/>
              <a:ext cx="37135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T-2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5570475" y="1883764"/>
              <a:ext cx="41764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T-1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5988541" y="1872894"/>
              <a:ext cx="2016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4839059" y="1583776"/>
              <a:ext cx="4130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5621073" y="1632162"/>
              <a:ext cx="3537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à coins arrondis 27"/>
            <p:cNvSpPr/>
            <p:nvPr/>
          </p:nvSpPr>
          <p:spPr>
            <a:xfrm>
              <a:off x="1961027" y="2106198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Rectangle à coins arrondis 28"/>
            <p:cNvSpPr/>
            <p:nvPr/>
          </p:nvSpPr>
          <p:spPr>
            <a:xfrm>
              <a:off x="2285159" y="2111861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Rectangle à coins arrondis 29"/>
            <p:cNvSpPr/>
            <p:nvPr/>
          </p:nvSpPr>
          <p:spPr>
            <a:xfrm>
              <a:off x="3101318" y="2116047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 à coins arrondis 30"/>
            <p:cNvSpPr/>
            <p:nvPr/>
          </p:nvSpPr>
          <p:spPr>
            <a:xfrm>
              <a:off x="3432580" y="2122175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à coins arrondis 31"/>
            <p:cNvSpPr/>
            <p:nvPr/>
          </p:nvSpPr>
          <p:spPr>
            <a:xfrm>
              <a:off x="3763766" y="2116047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Rectangle à coins arrondis 32"/>
            <p:cNvSpPr/>
            <p:nvPr/>
          </p:nvSpPr>
          <p:spPr>
            <a:xfrm>
              <a:off x="4095028" y="2116047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à coins arrondis 33"/>
            <p:cNvSpPr/>
            <p:nvPr/>
          </p:nvSpPr>
          <p:spPr>
            <a:xfrm>
              <a:off x="4939689" y="2123917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à coins arrondis 34"/>
            <p:cNvSpPr/>
            <p:nvPr/>
          </p:nvSpPr>
          <p:spPr>
            <a:xfrm>
              <a:off x="5280606" y="2129072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1300558" y="2111562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5949631" y="2117235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1633374" y="2109008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1353223" y="2382032"/>
              <a:ext cx="2016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1961027" y="2386273"/>
              <a:ext cx="34738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1686039" y="2400321"/>
              <a:ext cx="2016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2275633" y="2392134"/>
              <a:ext cx="33022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5256115" y="2382031"/>
              <a:ext cx="3859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T-2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5997212" y="2382031"/>
              <a:ext cx="2016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2623238" y="2070837"/>
              <a:ext cx="4130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4377371" y="2070836"/>
              <a:ext cx="4130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à coins arrondis 46"/>
            <p:cNvSpPr/>
            <p:nvPr/>
          </p:nvSpPr>
          <p:spPr>
            <a:xfrm>
              <a:off x="1975026" y="3017550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à coins arrondis 47"/>
            <p:cNvSpPr/>
            <p:nvPr/>
          </p:nvSpPr>
          <p:spPr>
            <a:xfrm>
              <a:off x="2775337" y="3018063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à coins arrondis 48"/>
            <p:cNvSpPr/>
            <p:nvPr/>
          </p:nvSpPr>
          <p:spPr>
            <a:xfrm>
              <a:off x="3108153" y="3022034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à coins arrondis 49"/>
            <p:cNvSpPr/>
            <p:nvPr/>
          </p:nvSpPr>
          <p:spPr>
            <a:xfrm>
              <a:off x="3439415" y="3028162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à coins arrondis 50"/>
            <p:cNvSpPr/>
            <p:nvPr/>
          </p:nvSpPr>
          <p:spPr>
            <a:xfrm>
              <a:off x="4021928" y="3014797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à coins arrondis 51"/>
            <p:cNvSpPr/>
            <p:nvPr/>
          </p:nvSpPr>
          <p:spPr>
            <a:xfrm>
              <a:off x="4353190" y="3007308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à coins arrondis 52"/>
            <p:cNvSpPr/>
            <p:nvPr/>
          </p:nvSpPr>
          <p:spPr>
            <a:xfrm>
              <a:off x="4679435" y="3014797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à coins arrondis 53"/>
            <p:cNvSpPr/>
            <p:nvPr/>
          </p:nvSpPr>
          <p:spPr>
            <a:xfrm>
              <a:off x="5295538" y="3022034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à coins arrondis 54"/>
            <p:cNvSpPr/>
            <p:nvPr/>
          </p:nvSpPr>
          <p:spPr>
            <a:xfrm>
              <a:off x="1307393" y="3017550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à coins arrondis 55"/>
            <p:cNvSpPr/>
            <p:nvPr/>
          </p:nvSpPr>
          <p:spPr>
            <a:xfrm>
              <a:off x="5956466" y="3023222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à coins arrondis 56"/>
            <p:cNvSpPr/>
            <p:nvPr/>
          </p:nvSpPr>
          <p:spPr>
            <a:xfrm>
              <a:off x="1640209" y="3014995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1360058" y="3288019"/>
              <a:ext cx="2016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1975026" y="3297624"/>
              <a:ext cx="34738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1692874" y="3306309"/>
              <a:ext cx="2016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6004047" y="3288018"/>
              <a:ext cx="2016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ZoneTexte 61"/>
            <p:cNvSpPr txBox="1"/>
            <p:nvPr/>
          </p:nvSpPr>
          <p:spPr>
            <a:xfrm>
              <a:off x="2317953" y="2975090"/>
              <a:ext cx="4130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4928960" y="2984096"/>
              <a:ext cx="4130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1975116" y="3019033"/>
              <a:ext cx="3373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21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Rectangle à coins arrondis 64"/>
            <p:cNvSpPr/>
            <p:nvPr/>
          </p:nvSpPr>
          <p:spPr>
            <a:xfrm>
              <a:off x="2432364" y="3523888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Rectangle à coins arrondis 65"/>
            <p:cNvSpPr/>
            <p:nvPr/>
          </p:nvSpPr>
          <p:spPr>
            <a:xfrm>
              <a:off x="2766578" y="3524401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à coins arrondis 66"/>
            <p:cNvSpPr/>
            <p:nvPr/>
          </p:nvSpPr>
          <p:spPr>
            <a:xfrm>
              <a:off x="3099394" y="3528372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à coins arrondis 67"/>
            <p:cNvSpPr/>
            <p:nvPr/>
          </p:nvSpPr>
          <p:spPr>
            <a:xfrm>
              <a:off x="3430656" y="3534500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Rectangle à coins arrondis 68"/>
            <p:cNvSpPr/>
            <p:nvPr/>
          </p:nvSpPr>
          <p:spPr>
            <a:xfrm>
              <a:off x="3761842" y="3528372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Rectangle à coins arrondis 69"/>
            <p:cNvSpPr/>
            <p:nvPr/>
          </p:nvSpPr>
          <p:spPr>
            <a:xfrm>
              <a:off x="4380271" y="3514052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1" name="Rectangle à coins arrondis 70"/>
            <p:cNvSpPr/>
            <p:nvPr/>
          </p:nvSpPr>
          <p:spPr>
            <a:xfrm>
              <a:off x="4714372" y="3522858"/>
              <a:ext cx="306988" cy="23417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2" name="Rectangle à coins arrondis 71"/>
            <p:cNvSpPr/>
            <p:nvPr/>
          </p:nvSpPr>
          <p:spPr>
            <a:xfrm>
              <a:off x="5040153" y="3522858"/>
              <a:ext cx="306988" cy="23417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Rectangle à coins arrondis 72"/>
            <p:cNvSpPr/>
            <p:nvPr/>
          </p:nvSpPr>
          <p:spPr>
            <a:xfrm>
              <a:off x="1298634" y="3523888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à coins arrondis 73"/>
            <p:cNvSpPr/>
            <p:nvPr/>
          </p:nvSpPr>
          <p:spPr>
            <a:xfrm>
              <a:off x="5947707" y="3529560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Rectangle à coins arrondis 74"/>
            <p:cNvSpPr/>
            <p:nvPr/>
          </p:nvSpPr>
          <p:spPr>
            <a:xfrm>
              <a:off x="1631450" y="3521333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1351299" y="3794357"/>
              <a:ext cx="2016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1684115" y="3812647"/>
              <a:ext cx="2016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5995288" y="3794356"/>
              <a:ext cx="20165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1980809" y="3498372"/>
              <a:ext cx="4130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5271537" y="3494256"/>
              <a:ext cx="4130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1358060" y="2573788"/>
              <a:ext cx="2103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800" b="1" dirty="0">
                  <a:solidFill>
                    <a:srgbClr val="C00000"/>
                  </a:solidFill>
                </a:rPr>
                <a:t>.</a:t>
              </a:r>
            </a:p>
            <a:p>
              <a:r>
                <a:rPr lang="fr-FR" sz="800" b="1" dirty="0">
                  <a:solidFill>
                    <a:srgbClr val="C00000"/>
                  </a:solidFill>
                </a:rPr>
                <a:t>.</a:t>
              </a:r>
            </a:p>
            <a:p>
              <a:r>
                <a:rPr lang="fr-FR" sz="800" b="1" dirty="0">
                  <a:solidFill>
                    <a:srgbClr val="C00000"/>
                  </a:solidFill>
                </a:rPr>
                <a:t>.</a:t>
              </a: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1306765" y="3005373"/>
              <a:ext cx="3156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1298957" y="2114792"/>
              <a:ext cx="3156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1614867" y="3522438"/>
              <a:ext cx="3597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21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1643589" y="3022614"/>
              <a:ext cx="3495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1304238" y="3530200"/>
              <a:ext cx="3156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5945846" y="1614388"/>
              <a:ext cx="3537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Rectangle à coins arrondis 87"/>
            <p:cNvSpPr/>
            <p:nvPr/>
          </p:nvSpPr>
          <p:spPr>
            <a:xfrm>
              <a:off x="5612728" y="2119366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5574427" y="2385351"/>
              <a:ext cx="41764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T-1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5625025" y="2133750"/>
              <a:ext cx="3537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Rectangle à coins arrondis 90"/>
            <p:cNvSpPr/>
            <p:nvPr/>
          </p:nvSpPr>
          <p:spPr>
            <a:xfrm>
              <a:off x="5633981" y="3018556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5595680" y="3284542"/>
              <a:ext cx="41764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T-1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5646278" y="3032940"/>
              <a:ext cx="3537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Rectangle à coins arrondis 93"/>
            <p:cNvSpPr/>
            <p:nvPr/>
          </p:nvSpPr>
          <p:spPr>
            <a:xfrm>
              <a:off x="5620454" y="3520116"/>
              <a:ext cx="306988" cy="2438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5582153" y="3786101"/>
              <a:ext cx="41764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T-1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5632751" y="3534500"/>
              <a:ext cx="2825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5955941" y="2123953"/>
              <a:ext cx="3537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ZoneTexte 97"/>
            <p:cNvSpPr txBox="1"/>
            <p:nvPr/>
          </p:nvSpPr>
          <p:spPr>
            <a:xfrm>
              <a:off x="5973497" y="3028162"/>
              <a:ext cx="3537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5953844" y="3534500"/>
              <a:ext cx="3537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Accolade ouvrante 99"/>
            <p:cNvSpPr/>
            <p:nvPr/>
          </p:nvSpPr>
          <p:spPr>
            <a:xfrm>
              <a:off x="555743" y="1714136"/>
              <a:ext cx="576064" cy="1936805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5280296" y="3023222"/>
              <a:ext cx="3537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ZoneTexte 103"/>
            <p:cNvSpPr txBox="1"/>
            <p:nvPr/>
          </p:nvSpPr>
          <p:spPr>
            <a:xfrm>
              <a:off x="3997925" y="3474942"/>
              <a:ext cx="4130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ZoneTexte 104"/>
            <p:cNvSpPr txBox="1"/>
            <p:nvPr/>
          </p:nvSpPr>
          <p:spPr>
            <a:xfrm>
              <a:off x="3684827" y="2960544"/>
              <a:ext cx="4130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ZoneTexte 105"/>
            <p:cNvSpPr txBox="1"/>
            <p:nvPr/>
          </p:nvSpPr>
          <p:spPr>
            <a:xfrm>
              <a:off x="5052381" y="3524401"/>
              <a:ext cx="2825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ZoneTexte 106"/>
            <p:cNvSpPr txBox="1"/>
            <p:nvPr/>
          </p:nvSpPr>
          <p:spPr>
            <a:xfrm>
              <a:off x="4687451" y="3027991"/>
              <a:ext cx="2825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ZoneTexte 107"/>
            <p:cNvSpPr txBox="1"/>
            <p:nvPr/>
          </p:nvSpPr>
          <p:spPr>
            <a:xfrm>
              <a:off x="5276926" y="2130531"/>
              <a:ext cx="3537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ZoneTexte 108"/>
            <p:cNvSpPr txBox="1"/>
            <p:nvPr/>
          </p:nvSpPr>
          <p:spPr>
            <a:xfrm>
              <a:off x="4336438" y="3008751"/>
              <a:ext cx="3537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ZoneTexte 109"/>
            <p:cNvSpPr txBox="1"/>
            <p:nvPr/>
          </p:nvSpPr>
          <p:spPr>
            <a:xfrm>
              <a:off x="4695633" y="3516924"/>
              <a:ext cx="3537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4626959" y="3267058"/>
              <a:ext cx="5408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T-x+1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5006629" y="3769339"/>
              <a:ext cx="41764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T-x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" name="ZoneTexte 112"/>
            <p:cNvSpPr txBox="1"/>
            <p:nvPr/>
          </p:nvSpPr>
          <p:spPr>
            <a:xfrm>
              <a:off x="5293180" y="1622946"/>
              <a:ext cx="3537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fr-F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4" name="ZoneTexte 113"/>
            <p:cNvSpPr txBox="1"/>
            <p:nvPr/>
          </p:nvSpPr>
          <p:spPr>
            <a:xfrm>
              <a:off x="1296240" y="1609374"/>
              <a:ext cx="3156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5" name="ZoneTexte 114"/>
            <p:cNvSpPr txBox="1"/>
            <p:nvPr/>
          </p:nvSpPr>
          <p:spPr>
            <a:xfrm>
              <a:off x="2282833" y="1543062"/>
              <a:ext cx="4130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6" name="ZoneTexte 115"/>
            <p:cNvSpPr txBox="1"/>
            <p:nvPr/>
          </p:nvSpPr>
          <p:spPr>
            <a:xfrm>
              <a:off x="4955685" y="2121224"/>
              <a:ext cx="3537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fr-F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7" name="ZoneTexte 116"/>
            <p:cNvSpPr txBox="1"/>
            <p:nvPr/>
          </p:nvSpPr>
          <p:spPr>
            <a:xfrm>
              <a:off x="4409329" y="3511711"/>
              <a:ext cx="3537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fr-F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8" name="ZoneTexte 117"/>
            <p:cNvSpPr txBox="1"/>
            <p:nvPr/>
          </p:nvSpPr>
          <p:spPr>
            <a:xfrm>
              <a:off x="4028541" y="3017124"/>
              <a:ext cx="3537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fr-F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5" name="Groupe 244"/>
          <p:cNvGrpSpPr/>
          <p:nvPr/>
        </p:nvGrpSpPr>
        <p:grpSpPr>
          <a:xfrm>
            <a:off x="-15552" y="1723214"/>
            <a:ext cx="7664082" cy="2425866"/>
            <a:chOff x="23357" y="4387715"/>
            <a:chExt cx="7664082" cy="2282705"/>
          </a:xfrm>
        </p:grpSpPr>
        <p:sp>
          <p:nvSpPr>
            <p:cNvPr id="121" name="Rectangle à coins arrondis 120"/>
            <p:cNvSpPr/>
            <p:nvPr/>
          </p:nvSpPr>
          <p:spPr>
            <a:xfrm>
              <a:off x="1961544" y="4387715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2" name="Rectangle à coins arrondis 121"/>
            <p:cNvSpPr/>
            <p:nvPr/>
          </p:nvSpPr>
          <p:spPr>
            <a:xfrm>
              <a:off x="2766385" y="4395781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3" name="Rectangle à coins arrondis 122"/>
            <p:cNvSpPr/>
            <p:nvPr/>
          </p:nvSpPr>
          <p:spPr>
            <a:xfrm>
              <a:off x="3097565" y="4399397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Rectangle à coins arrondis 123"/>
            <p:cNvSpPr/>
            <p:nvPr/>
          </p:nvSpPr>
          <p:spPr>
            <a:xfrm>
              <a:off x="3427199" y="4404977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5" name="Rectangle à coins arrondis 124"/>
            <p:cNvSpPr/>
            <p:nvPr/>
          </p:nvSpPr>
          <p:spPr>
            <a:xfrm>
              <a:off x="3756758" y="4399397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6" name="Rectangle à coins arrondis 125"/>
            <p:cNvSpPr/>
            <p:nvPr/>
          </p:nvSpPr>
          <p:spPr>
            <a:xfrm>
              <a:off x="4086392" y="4399397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7" name="Rectangle à coins arrondis 126"/>
            <p:cNvSpPr/>
            <p:nvPr/>
          </p:nvSpPr>
          <p:spPr>
            <a:xfrm>
              <a:off x="4410572" y="4399397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Rectangle à coins arrondis 127"/>
            <p:cNvSpPr/>
            <p:nvPr/>
          </p:nvSpPr>
          <p:spPr>
            <a:xfrm>
              <a:off x="5601330" y="4409293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9" name="Rectangle à coins arrondis 128"/>
            <p:cNvSpPr/>
            <p:nvPr/>
          </p:nvSpPr>
          <p:spPr>
            <a:xfrm>
              <a:off x="1305654" y="4395314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0" name="Rectangle à coins arrondis 129"/>
            <p:cNvSpPr/>
            <p:nvPr/>
          </p:nvSpPr>
          <p:spPr>
            <a:xfrm>
              <a:off x="5931882" y="4400479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1" name="Rectangle à coins arrondis 130"/>
            <p:cNvSpPr/>
            <p:nvPr/>
          </p:nvSpPr>
          <p:spPr>
            <a:xfrm>
              <a:off x="1636834" y="4392988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2" name="ZoneTexte 131"/>
            <p:cNvSpPr txBox="1"/>
            <p:nvPr/>
          </p:nvSpPr>
          <p:spPr>
            <a:xfrm>
              <a:off x="1358060" y="4641582"/>
              <a:ext cx="200667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" name="ZoneTexte 132"/>
            <p:cNvSpPr txBox="1"/>
            <p:nvPr/>
          </p:nvSpPr>
          <p:spPr>
            <a:xfrm>
              <a:off x="1995279" y="4641581"/>
              <a:ext cx="345678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4" name="ZoneTexte 133"/>
            <p:cNvSpPr txBox="1"/>
            <p:nvPr/>
          </p:nvSpPr>
          <p:spPr>
            <a:xfrm>
              <a:off x="1689241" y="4658235"/>
              <a:ext cx="200667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" name="ZoneTexte 134"/>
            <p:cNvSpPr txBox="1"/>
            <p:nvPr/>
          </p:nvSpPr>
          <p:spPr>
            <a:xfrm>
              <a:off x="2756905" y="4650975"/>
              <a:ext cx="328605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14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3108691" y="4650328"/>
              <a:ext cx="314107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3448322" y="4650921"/>
              <a:ext cx="344288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16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3785609" y="4658083"/>
              <a:ext cx="318074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17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9" name="ZoneTexte 138"/>
            <p:cNvSpPr txBox="1"/>
            <p:nvPr/>
          </p:nvSpPr>
          <p:spPr>
            <a:xfrm>
              <a:off x="4101378" y="4650921"/>
              <a:ext cx="331182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0" name="ZoneTexte 139"/>
            <p:cNvSpPr txBox="1"/>
            <p:nvPr/>
          </p:nvSpPr>
          <p:spPr>
            <a:xfrm>
              <a:off x="4462978" y="4658083"/>
              <a:ext cx="318074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19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1" name="ZoneTexte 140"/>
            <p:cNvSpPr txBox="1"/>
            <p:nvPr/>
          </p:nvSpPr>
          <p:spPr>
            <a:xfrm>
              <a:off x="5563217" y="4651478"/>
              <a:ext cx="415592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T-1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2" name="ZoneTexte 141"/>
            <p:cNvSpPr txBox="1"/>
            <p:nvPr/>
          </p:nvSpPr>
          <p:spPr>
            <a:xfrm>
              <a:off x="5979229" y="4641581"/>
              <a:ext cx="200667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ZoneTexte 142"/>
            <p:cNvSpPr txBox="1"/>
            <p:nvPr/>
          </p:nvSpPr>
          <p:spPr>
            <a:xfrm>
              <a:off x="4948814" y="4391224"/>
              <a:ext cx="411006" cy="289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4" name="ZoneTexte 143"/>
            <p:cNvSpPr txBox="1"/>
            <p:nvPr/>
          </p:nvSpPr>
          <p:spPr>
            <a:xfrm>
              <a:off x="1977140" y="4401033"/>
              <a:ext cx="314069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fr-F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" name="Rectangle à coins arrondis 144"/>
            <p:cNvSpPr/>
            <p:nvPr/>
          </p:nvSpPr>
          <p:spPr>
            <a:xfrm>
              <a:off x="1980337" y="4846393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6" name="Rectangle à coins arrondis 145"/>
            <p:cNvSpPr/>
            <p:nvPr/>
          </p:nvSpPr>
          <p:spPr>
            <a:xfrm>
              <a:off x="2302877" y="4851550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7" name="Rectangle à coins arrondis 146"/>
            <p:cNvSpPr/>
            <p:nvPr/>
          </p:nvSpPr>
          <p:spPr>
            <a:xfrm>
              <a:off x="3115025" y="4855361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8" name="Rectangle à coins arrondis 147"/>
            <p:cNvSpPr/>
            <p:nvPr/>
          </p:nvSpPr>
          <p:spPr>
            <a:xfrm>
              <a:off x="3444659" y="4860941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9" name="Rectangle à coins arrondis 148"/>
            <p:cNvSpPr/>
            <p:nvPr/>
          </p:nvSpPr>
          <p:spPr>
            <a:xfrm>
              <a:off x="3774218" y="4855361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0" name="Rectangle à coins arrondis 149"/>
            <p:cNvSpPr/>
            <p:nvPr/>
          </p:nvSpPr>
          <p:spPr>
            <a:xfrm>
              <a:off x="4103852" y="4855361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1" name="Rectangle à coins arrondis 150"/>
            <p:cNvSpPr/>
            <p:nvPr/>
          </p:nvSpPr>
          <p:spPr>
            <a:xfrm>
              <a:off x="4428032" y="4855361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2" name="Rectangle à coins arrondis 151"/>
            <p:cNvSpPr/>
            <p:nvPr/>
          </p:nvSpPr>
          <p:spPr>
            <a:xfrm>
              <a:off x="4752212" y="4855361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3" name="Rectangle à coins arrondis 152"/>
            <p:cNvSpPr/>
            <p:nvPr/>
          </p:nvSpPr>
          <p:spPr>
            <a:xfrm>
              <a:off x="1323114" y="4851278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4" name="Rectangle à coins arrondis 153"/>
            <p:cNvSpPr/>
            <p:nvPr/>
          </p:nvSpPr>
          <p:spPr>
            <a:xfrm>
              <a:off x="5949342" y="4856443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5" name="Rectangle à coins arrondis 154"/>
            <p:cNvSpPr/>
            <p:nvPr/>
          </p:nvSpPr>
          <p:spPr>
            <a:xfrm>
              <a:off x="1654294" y="4848952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6" name="ZoneTexte 155"/>
            <p:cNvSpPr txBox="1"/>
            <p:nvPr/>
          </p:nvSpPr>
          <p:spPr>
            <a:xfrm>
              <a:off x="1375520" y="5097546"/>
              <a:ext cx="200667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7" name="ZoneTexte 156"/>
            <p:cNvSpPr txBox="1"/>
            <p:nvPr/>
          </p:nvSpPr>
          <p:spPr>
            <a:xfrm>
              <a:off x="1980337" y="5101407"/>
              <a:ext cx="345678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8" name="ZoneTexte 157"/>
            <p:cNvSpPr txBox="1"/>
            <p:nvPr/>
          </p:nvSpPr>
          <p:spPr>
            <a:xfrm>
              <a:off x="1706701" y="5114199"/>
              <a:ext cx="200667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9" name="ZoneTexte 158"/>
            <p:cNvSpPr txBox="1"/>
            <p:nvPr/>
          </p:nvSpPr>
          <p:spPr>
            <a:xfrm>
              <a:off x="2293398" y="5106744"/>
              <a:ext cx="328605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0" name="ZoneTexte 159"/>
            <p:cNvSpPr txBox="1"/>
            <p:nvPr/>
          </p:nvSpPr>
          <p:spPr>
            <a:xfrm>
              <a:off x="3126151" y="5106292"/>
              <a:ext cx="314107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1" name="ZoneTexte 160"/>
            <p:cNvSpPr txBox="1"/>
            <p:nvPr/>
          </p:nvSpPr>
          <p:spPr>
            <a:xfrm>
              <a:off x="3465782" y="5106885"/>
              <a:ext cx="344288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16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2" name="ZoneTexte 161"/>
            <p:cNvSpPr txBox="1"/>
            <p:nvPr/>
          </p:nvSpPr>
          <p:spPr>
            <a:xfrm>
              <a:off x="3803069" y="5114046"/>
              <a:ext cx="318074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17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3" name="ZoneTexte 162"/>
            <p:cNvSpPr txBox="1"/>
            <p:nvPr/>
          </p:nvSpPr>
          <p:spPr>
            <a:xfrm>
              <a:off x="4118838" y="5106885"/>
              <a:ext cx="331182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18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4" name="ZoneTexte 163"/>
            <p:cNvSpPr txBox="1"/>
            <p:nvPr/>
          </p:nvSpPr>
          <p:spPr>
            <a:xfrm>
              <a:off x="4480438" y="5114046"/>
              <a:ext cx="318074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19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" name="ZoneTexte 164"/>
            <p:cNvSpPr txBox="1"/>
            <p:nvPr/>
          </p:nvSpPr>
          <p:spPr>
            <a:xfrm>
              <a:off x="4798513" y="5097546"/>
              <a:ext cx="331179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6" name="ZoneTexte 165"/>
            <p:cNvSpPr txBox="1"/>
            <p:nvPr/>
          </p:nvSpPr>
          <p:spPr>
            <a:xfrm>
              <a:off x="5996689" y="5097545"/>
              <a:ext cx="200667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7" name="ZoneTexte 166"/>
            <p:cNvSpPr txBox="1"/>
            <p:nvPr/>
          </p:nvSpPr>
          <p:spPr>
            <a:xfrm>
              <a:off x="2639294" y="4814196"/>
              <a:ext cx="411006" cy="289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8" name="ZoneTexte 167"/>
            <p:cNvSpPr txBox="1"/>
            <p:nvPr/>
          </p:nvSpPr>
          <p:spPr>
            <a:xfrm>
              <a:off x="5185065" y="4847903"/>
              <a:ext cx="411006" cy="289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9" name="ZoneTexte 168"/>
            <p:cNvSpPr txBox="1"/>
            <p:nvPr/>
          </p:nvSpPr>
          <p:spPr>
            <a:xfrm>
              <a:off x="1995827" y="4852168"/>
              <a:ext cx="348525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21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0" name="ZoneTexte 169"/>
            <p:cNvSpPr txBox="1"/>
            <p:nvPr/>
          </p:nvSpPr>
          <p:spPr>
            <a:xfrm>
              <a:off x="2291730" y="4855166"/>
              <a:ext cx="314069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fr-F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1" name="Rectangle à coins arrondis 170"/>
            <p:cNvSpPr/>
            <p:nvPr/>
          </p:nvSpPr>
          <p:spPr>
            <a:xfrm>
              <a:off x="1976895" y="5675506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2" name="Rectangle à coins arrondis 171"/>
            <p:cNvSpPr/>
            <p:nvPr/>
          </p:nvSpPr>
          <p:spPr>
            <a:xfrm>
              <a:off x="2773274" y="5675974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3" name="Rectangle à coins arrondis 172"/>
            <p:cNvSpPr/>
            <p:nvPr/>
          </p:nvSpPr>
          <p:spPr>
            <a:xfrm>
              <a:off x="3104454" y="5679589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4" name="Rectangle à coins arrondis 173"/>
            <p:cNvSpPr/>
            <p:nvPr/>
          </p:nvSpPr>
          <p:spPr>
            <a:xfrm>
              <a:off x="3434089" y="5685170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5" name="Rectangle à coins arrondis 174"/>
            <p:cNvSpPr/>
            <p:nvPr/>
          </p:nvSpPr>
          <p:spPr>
            <a:xfrm>
              <a:off x="3763647" y="5679589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6" name="Rectangle à coins arrondis 175"/>
            <p:cNvSpPr/>
            <p:nvPr/>
          </p:nvSpPr>
          <p:spPr>
            <a:xfrm>
              <a:off x="4093281" y="5679589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7" name="Rectangle à coins arrondis 176"/>
            <p:cNvSpPr/>
            <p:nvPr/>
          </p:nvSpPr>
          <p:spPr>
            <a:xfrm>
              <a:off x="4417461" y="5679589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8" name="Rectangle à coins arrondis 177"/>
            <p:cNvSpPr/>
            <p:nvPr/>
          </p:nvSpPr>
          <p:spPr>
            <a:xfrm>
              <a:off x="4741642" y="5679589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9" name="Rectangle à coins arrondis 178"/>
            <p:cNvSpPr/>
            <p:nvPr/>
          </p:nvSpPr>
          <p:spPr>
            <a:xfrm>
              <a:off x="1312543" y="5675506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0" name="Rectangle à coins arrondis 179"/>
            <p:cNvSpPr/>
            <p:nvPr/>
          </p:nvSpPr>
          <p:spPr>
            <a:xfrm>
              <a:off x="5938771" y="5680671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1" name="Rectangle à coins arrondis 180"/>
            <p:cNvSpPr/>
            <p:nvPr/>
          </p:nvSpPr>
          <p:spPr>
            <a:xfrm>
              <a:off x="1643724" y="5673181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2" name="ZoneTexte 181"/>
            <p:cNvSpPr txBox="1"/>
            <p:nvPr/>
          </p:nvSpPr>
          <p:spPr>
            <a:xfrm>
              <a:off x="1364949" y="5921775"/>
              <a:ext cx="200667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3" name="ZoneTexte 182"/>
            <p:cNvSpPr txBox="1"/>
            <p:nvPr/>
          </p:nvSpPr>
          <p:spPr>
            <a:xfrm>
              <a:off x="1976895" y="5930520"/>
              <a:ext cx="345678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" name="ZoneTexte 183"/>
            <p:cNvSpPr txBox="1"/>
            <p:nvPr/>
          </p:nvSpPr>
          <p:spPr>
            <a:xfrm>
              <a:off x="1696130" y="5938427"/>
              <a:ext cx="200667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5" name="ZoneTexte 184"/>
            <p:cNvSpPr txBox="1"/>
            <p:nvPr/>
          </p:nvSpPr>
          <p:spPr>
            <a:xfrm>
              <a:off x="2730457" y="5917787"/>
              <a:ext cx="387089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X-1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6" name="ZoneTexte 185"/>
            <p:cNvSpPr txBox="1"/>
            <p:nvPr/>
          </p:nvSpPr>
          <p:spPr>
            <a:xfrm>
              <a:off x="3114636" y="5903641"/>
              <a:ext cx="309439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7" name="ZoneTexte 186"/>
            <p:cNvSpPr txBox="1"/>
            <p:nvPr/>
          </p:nvSpPr>
          <p:spPr>
            <a:xfrm>
              <a:off x="3381434" y="5931113"/>
              <a:ext cx="418066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X+1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8" name="ZoneTexte 187"/>
            <p:cNvSpPr txBox="1"/>
            <p:nvPr/>
          </p:nvSpPr>
          <p:spPr>
            <a:xfrm>
              <a:off x="5986118" y="5921774"/>
              <a:ext cx="200667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9" name="ZoneTexte 188"/>
            <p:cNvSpPr txBox="1"/>
            <p:nvPr/>
          </p:nvSpPr>
          <p:spPr>
            <a:xfrm>
              <a:off x="2318137" y="5636846"/>
              <a:ext cx="411006" cy="289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0" name="ZoneTexte 189"/>
            <p:cNvSpPr txBox="1"/>
            <p:nvPr/>
          </p:nvSpPr>
          <p:spPr>
            <a:xfrm>
              <a:off x="5206864" y="5685170"/>
              <a:ext cx="411006" cy="289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1" name="ZoneTexte 190"/>
            <p:cNvSpPr txBox="1"/>
            <p:nvPr/>
          </p:nvSpPr>
          <p:spPr>
            <a:xfrm>
              <a:off x="1976986" y="5676857"/>
              <a:ext cx="253791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2" name="ZoneTexte 191"/>
            <p:cNvSpPr txBox="1"/>
            <p:nvPr/>
          </p:nvSpPr>
          <p:spPr>
            <a:xfrm>
              <a:off x="2762127" y="5679589"/>
              <a:ext cx="314069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3" name="ZoneTexte 192"/>
            <p:cNvSpPr txBox="1"/>
            <p:nvPr/>
          </p:nvSpPr>
          <p:spPr>
            <a:xfrm>
              <a:off x="3102658" y="5653417"/>
              <a:ext cx="368473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21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4" name="ZoneTexte 193"/>
            <p:cNvSpPr txBox="1"/>
            <p:nvPr/>
          </p:nvSpPr>
          <p:spPr>
            <a:xfrm>
              <a:off x="3443095" y="5645574"/>
              <a:ext cx="340305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21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5" name="ZoneTexte 194"/>
            <p:cNvSpPr txBox="1"/>
            <p:nvPr/>
          </p:nvSpPr>
          <p:spPr>
            <a:xfrm>
              <a:off x="3773758" y="5672428"/>
              <a:ext cx="314069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fr-F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6" name="Rectangle à coins arrondis 195"/>
            <p:cNvSpPr/>
            <p:nvPr/>
          </p:nvSpPr>
          <p:spPr>
            <a:xfrm>
              <a:off x="2439778" y="6183068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7" name="Rectangle à coins arrondis 196"/>
            <p:cNvSpPr/>
            <p:nvPr/>
          </p:nvSpPr>
          <p:spPr>
            <a:xfrm>
              <a:off x="2772350" y="6183536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8" name="Rectangle à coins arrondis 197"/>
            <p:cNvSpPr/>
            <p:nvPr/>
          </p:nvSpPr>
          <p:spPr>
            <a:xfrm>
              <a:off x="3103530" y="6187151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9" name="Rectangle à coins arrondis 198"/>
            <p:cNvSpPr/>
            <p:nvPr/>
          </p:nvSpPr>
          <p:spPr>
            <a:xfrm>
              <a:off x="3433165" y="6192731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0" name="Rectangle à coins arrondis 199"/>
            <p:cNvSpPr/>
            <p:nvPr/>
          </p:nvSpPr>
          <p:spPr>
            <a:xfrm>
              <a:off x="3762723" y="6187151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1" name="Rectangle à coins arrondis 200"/>
            <p:cNvSpPr/>
            <p:nvPr/>
          </p:nvSpPr>
          <p:spPr>
            <a:xfrm>
              <a:off x="4092357" y="6187151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2" name="Rectangle à coins arrondis 201"/>
            <p:cNvSpPr/>
            <p:nvPr/>
          </p:nvSpPr>
          <p:spPr>
            <a:xfrm>
              <a:off x="4416537" y="6187151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3" name="Rectangle à coins arrondis 202"/>
            <p:cNvSpPr/>
            <p:nvPr/>
          </p:nvSpPr>
          <p:spPr>
            <a:xfrm>
              <a:off x="4740718" y="6187151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4" name="Rectangle à coins arrondis 203"/>
            <p:cNvSpPr/>
            <p:nvPr/>
          </p:nvSpPr>
          <p:spPr>
            <a:xfrm>
              <a:off x="1311619" y="6183068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5" name="Rectangle à coins arrondis 204"/>
            <p:cNvSpPr/>
            <p:nvPr/>
          </p:nvSpPr>
          <p:spPr>
            <a:xfrm>
              <a:off x="5937847" y="6188233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6" name="Rectangle à coins arrondis 205"/>
            <p:cNvSpPr/>
            <p:nvPr/>
          </p:nvSpPr>
          <p:spPr>
            <a:xfrm>
              <a:off x="1642800" y="6180742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7" name="ZoneTexte 206"/>
            <p:cNvSpPr txBox="1"/>
            <p:nvPr/>
          </p:nvSpPr>
          <p:spPr>
            <a:xfrm>
              <a:off x="1364025" y="6429336"/>
              <a:ext cx="200667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8" name="ZoneTexte 207"/>
            <p:cNvSpPr txBox="1"/>
            <p:nvPr/>
          </p:nvSpPr>
          <p:spPr>
            <a:xfrm>
              <a:off x="2403577" y="6438082"/>
              <a:ext cx="381879" cy="2316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X-1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9" name="ZoneTexte 208"/>
            <p:cNvSpPr txBox="1"/>
            <p:nvPr/>
          </p:nvSpPr>
          <p:spPr>
            <a:xfrm>
              <a:off x="2762871" y="6438730"/>
              <a:ext cx="328605" cy="231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0" name="ZoneTexte 209"/>
            <p:cNvSpPr txBox="1"/>
            <p:nvPr/>
          </p:nvSpPr>
          <p:spPr>
            <a:xfrm>
              <a:off x="3038905" y="6424441"/>
              <a:ext cx="411864" cy="231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X+1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1" name="ZoneTexte 210"/>
            <p:cNvSpPr txBox="1"/>
            <p:nvPr/>
          </p:nvSpPr>
          <p:spPr>
            <a:xfrm>
              <a:off x="5993718" y="6363102"/>
              <a:ext cx="200667" cy="231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2" name="ZoneTexte 211"/>
            <p:cNvSpPr txBox="1"/>
            <p:nvPr/>
          </p:nvSpPr>
          <p:spPr>
            <a:xfrm>
              <a:off x="1990442" y="6159836"/>
              <a:ext cx="411006" cy="289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3" name="ZoneTexte 212"/>
            <p:cNvSpPr txBox="1"/>
            <p:nvPr/>
          </p:nvSpPr>
          <p:spPr>
            <a:xfrm>
              <a:off x="5161528" y="6186416"/>
              <a:ext cx="411006" cy="289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….</a:t>
              </a:r>
              <a:endParaRPr lang="fr-FR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4" name="ZoneTexte 213"/>
            <p:cNvSpPr txBox="1"/>
            <p:nvPr/>
          </p:nvSpPr>
          <p:spPr>
            <a:xfrm>
              <a:off x="2455268" y="6188843"/>
              <a:ext cx="314069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5" name="ZoneTexte 214"/>
            <p:cNvSpPr txBox="1"/>
            <p:nvPr/>
          </p:nvSpPr>
          <p:spPr>
            <a:xfrm>
              <a:off x="2761203" y="6187151"/>
              <a:ext cx="314069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6" name="ZoneTexte 215"/>
            <p:cNvSpPr txBox="1"/>
            <p:nvPr/>
          </p:nvSpPr>
          <p:spPr>
            <a:xfrm>
              <a:off x="3110256" y="6160539"/>
              <a:ext cx="355508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21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7" name="ZoneTexte 216"/>
            <p:cNvSpPr txBox="1"/>
            <p:nvPr/>
          </p:nvSpPr>
          <p:spPr>
            <a:xfrm>
              <a:off x="3442172" y="6171982"/>
              <a:ext cx="350416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21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8" name="ZoneTexte 217"/>
            <p:cNvSpPr txBox="1"/>
            <p:nvPr/>
          </p:nvSpPr>
          <p:spPr>
            <a:xfrm>
              <a:off x="3772834" y="6179989"/>
              <a:ext cx="314069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fr-F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0" name="ZoneTexte 219"/>
            <p:cNvSpPr txBox="1"/>
            <p:nvPr/>
          </p:nvSpPr>
          <p:spPr>
            <a:xfrm>
              <a:off x="1297888" y="4392234"/>
              <a:ext cx="314069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1" name="ZoneTexte 220"/>
            <p:cNvSpPr txBox="1"/>
            <p:nvPr/>
          </p:nvSpPr>
          <p:spPr>
            <a:xfrm>
              <a:off x="1311918" y="5664420"/>
              <a:ext cx="314069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2" name="ZoneTexte 221"/>
            <p:cNvSpPr txBox="1"/>
            <p:nvPr/>
          </p:nvSpPr>
          <p:spPr>
            <a:xfrm>
              <a:off x="1644349" y="4387715"/>
              <a:ext cx="351785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21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3" name="ZoneTexte 222"/>
            <p:cNvSpPr txBox="1"/>
            <p:nvPr/>
          </p:nvSpPr>
          <p:spPr>
            <a:xfrm>
              <a:off x="1642006" y="4848795"/>
              <a:ext cx="314069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4" name="ZoneTexte 223"/>
            <p:cNvSpPr txBox="1"/>
            <p:nvPr/>
          </p:nvSpPr>
          <p:spPr>
            <a:xfrm>
              <a:off x="1321521" y="4854219"/>
              <a:ext cx="314069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5" name="ZoneTexte 224"/>
            <p:cNvSpPr txBox="1"/>
            <p:nvPr/>
          </p:nvSpPr>
          <p:spPr>
            <a:xfrm>
              <a:off x="1626298" y="6181749"/>
              <a:ext cx="314069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6" name="ZoneTexte 225"/>
            <p:cNvSpPr txBox="1"/>
            <p:nvPr/>
          </p:nvSpPr>
          <p:spPr>
            <a:xfrm>
              <a:off x="1647087" y="5680117"/>
              <a:ext cx="314069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7" name="ZoneTexte 226"/>
            <p:cNvSpPr txBox="1"/>
            <p:nvPr/>
          </p:nvSpPr>
          <p:spPr>
            <a:xfrm>
              <a:off x="1317196" y="6188816"/>
              <a:ext cx="314069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8" name="ZoneTexte 227"/>
            <p:cNvSpPr txBox="1"/>
            <p:nvPr/>
          </p:nvSpPr>
          <p:spPr>
            <a:xfrm>
              <a:off x="5936744" y="4406206"/>
              <a:ext cx="352015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9" name="Rectangle à coins arrondis 228"/>
            <p:cNvSpPr/>
            <p:nvPr/>
          </p:nvSpPr>
          <p:spPr>
            <a:xfrm>
              <a:off x="5614094" y="4858383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0" name="ZoneTexte 229"/>
            <p:cNvSpPr txBox="1"/>
            <p:nvPr/>
          </p:nvSpPr>
          <p:spPr>
            <a:xfrm>
              <a:off x="5575982" y="5100568"/>
              <a:ext cx="415592" cy="231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T-1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1" name="ZoneTexte 230"/>
            <p:cNvSpPr txBox="1"/>
            <p:nvPr/>
          </p:nvSpPr>
          <p:spPr>
            <a:xfrm>
              <a:off x="5599039" y="6180428"/>
              <a:ext cx="352015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2" name="Rectangle à coins arrondis 231"/>
            <p:cNvSpPr/>
            <p:nvPr/>
          </p:nvSpPr>
          <p:spPr>
            <a:xfrm>
              <a:off x="5617871" y="5676423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3" name="ZoneTexte 232"/>
            <p:cNvSpPr txBox="1"/>
            <p:nvPr/>
          </p:nvSpPr>
          <p:spPr>
            <a:xfrm>
              <a:off x="5579758" y="5918608"/>
              <a:ext cx="415592" cy="231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T-1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4" name="Rectangle à coins arrondis 233"/>
            <p:cNvSpPr/>
            <p:nvPr/>
          </p:nvSpPr>
          <p:spPr>
            <a:xfrm>
              <a:off x="5612202" y="6179634"/>
              <a:ext cx="305479" cy="22201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5" name="ZoneTexte 234"/>
            <p:cNvSpPr txBox="1"/>
            <p:nvPr/>
          </p:nvSpPr>
          <p:spPr>
            <a:xfrm>
              <a:off x="5599039" y="6371171"/>
              <a:ext cx="415592" cy="2316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T-1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6" name="ZoneTexte 235"/>
            <p:cNvSpPr txBox="1"/>
            <p:nvPr/>
          </p:nvSpPr>
          <p:spPr>
            <a:xfrm>
              <a:off x="5955621" y="4862560"/>
              <a:ext cx="352015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7" name="ZoneTexte 236"/>
            <p:cNvSpPr txBox="1"/>
            <p:nvPr/>
          </p:nvSpPr>
          <p:spPr>
            <a:xfrm>
              <a:off x="5955718" y="5685170"/>
              <a:ext cx="352015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8" name="ZoneTexte 237"/>
            <p:cNvSpPr txBox="1"/>
            <p:nvPr/>
          </p:nvSpPr>
          <p:spPr>
            <a:xfrm>
              <a:off x="5943954" y="6192731"/>
              <a:ext cx="352015" cy="260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>
                  <a:solidFill>
                    <a:srgbClr val="FFC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fr-FR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9" name="Accolade ouvrante 238"/>
            <p:cNvSpPr/>
            <p:nvPr/>
          </p:nvSpPr>
          <p:spPr>
            <a:xfrm>
              <a:off x="573127" y="4497028"/>
              <a:ext cx="573233" cy="1901589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0" name="ZoneTexte 239"/>
            <p:cNvSpPr txBox="1"/>
            <p:nvPr/>
          </p:nvSpPr>
          <p:spPr>
            <a:xfrm>
              <a:off x="23357" y="5285319"/>
              <a:ext cx="548842" cy="3185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X+1</a:t>
              </a:r>
            </a:p>
          </p:txBody>
        </p:sp>
        <p:sp>
          <p:nvSpPr>
            <p:cNvPr id="241" name="Accolade fermante 240"/>
            <p:cNvSpPr/>
            <p:nvPr/>
          </p:nvSpPr>
          <p:spPr>
            <a:xfrm rot="16200000">
              <a:off x="4123742" y="5169036"/>
              <a:ext cx="168126" cy="791255"/>
            </a:xfrm>
            <a:prstGeom prst="rightBrac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2" name="ZoneTexte 241"/>
            <p:cNvSpPr txBox="1"/>
            <p:nvPr/>
          </p:nvSpPr>
          <p:spPr>
            <a:xfrm>
              <a:off x="3617940" y="5253625"/>
              <a:ext cx="1160586" cy="289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err="1">
                  <a:solidFill>
                    <a:schemeClr val="accent6">
                      <a:lumMod val="75000"/>
                    </a:schemeClr>
                  </a:solidFill>
                  <a:cs typeface="Arial" panose="020B0604020202020204" pitchFamily="34" charset="0"/>
                </a:rPr>
                <a:t>Which</a:t>
              </a:r>
              <a:r>
                <a:rPr lang="fr-FR" sz="1400" dirty="0">
                  <a:solidFill>
                    <a:schemeClr val="accent6">
                      <a:lumMod val="75000"/>
                    </a:schemeClr>
                  </a:solidFill>
                  <a:cs typeface="Arial" panose="020B0604020202020204" pitchFamily="34" charset="0"/>
                </a:rPr>
                <a:t> job?</a:t>
              </a:r>
            </a:p>
          </p:txBody>
        </p:sp>
        <p:cxnSp>
          <p:nvCxnSpPr>
            <p:cNvPr id="243" name="Connecteur droit avec flèche 242"/>
            <p:cNvCxnSpPr>
              <a:stCxn id="178" idx="0"/>
            </p:cNvCxnSpPr>
            <p:nvPr/>
          </p:nvCxnSpPr>
          <p:spPr>
            <a:xfrm flipV="1">
              <a:off x="4894381" y="5479049"/>
              <a:ext cx="268070" cy="20054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4" name="ZoneTexte 243"/>
            <p:cNvSpPr txBox="1"/>
            <p:nvPr/>
          </p:nvSpPr>
          <p:spPr>
            <a:xfrm>
              <a:off x="4666168" y="5247590"/>
              <a:ext cx="3021271" cy="2896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err="1">
                  <a:solidFill>
                    <a:schemeClr val="accent6">
                      <a:lumMod val="75000"/>
                    </a:schemeClr>
                  </a:solidFill>
                  <a:cs typeface="Arial" panose="020B0604020202020204" pitchFamily="34" charset="0"/>
                </a:rPr>
                <a:t>Which</a:t>
              </a:r>
              <a:r>
                <a:rPr lang="fr-FR" sz="1400" dirty="0">
                  <a:solidFill>
                    <a:schemeClr val="accent6">
                      <a:lumMod val="75000"/>
                    </a:schemeClr>
                  </a:solidFill>
                  <a:cs typeface="Arial" panose="020B0604020202020204" pitchFamily="34" charset="0"/>
                </a:rPr>
                <a:t> </a:t>
              </a:r>
              <a:r>
                <a:rPr lang="fr-FR" sz="1400" dirty="0" smtClean="0">
                  <a:solidFill>
                    <a:schemeClr val="accent6">
                      <a:lumMod val="75000"/>
                    </a:schemeClr>
                  </a:solidFill>
                  <a:cs typeface="Arial" panose="020B0604020202020204" pitchFamily="34" charset="0"/>
                </a:rPr>
                <a:t>state (ON</a:t>
              </a:r>
              <a:r>
                <a:rPr lang="fr-FR" sz="1400" dirty="0" smtClean="0">
                  <a:cs typeface="Arial" panose="020B0604020202020204" pitchFamily="34" charset="0"/>
                </a:rPr>
                <a:t>/</a:t>
              </a:r>
              <a:r>
                <a:rPr lang="fr-FR" sz="1400" dirty="0" smtClean="0">
                  <a:solidFill>
                    <a:schemeClr val="accent6">
                      <a:lumMod val="75000"/>
                    </a:schemeClr>
                  </a:solidFill>
                  <a:cs typeface="Arial" panose="020B0604020202020204" pitchFamily="34" charset="0"/>
                </a:rPr>
                <a:t> </a:t>
              </a:r>
              <a:r>
                <a:rPr lang="fr-FR" sz="1400" dirty="0" err="1" smtClean="0">
                  <a:solidFill>
                    <a:schemeClr val="accent6">
                      <a:lumMod val="75000"/>
                    </a:schemeClr>
                  </a:solidFill>
                  <a:cs typeface="Arial" panose="020B0604020202020204" pitchFamily="34" charset="0"/>
                </a:rPr>
                <a:t>Idle</a:t>
              </a:r>
              <a:r>
                <a:rPr lang="fr-FR" sz="1400" dirty="0">
                  <a:cs typeface="Arial" panose="020B0604020202020204" pitchFamily="34" charset="0"/>
                </a:rPr>
                <a:t>/</a:t>
              </a:r>
              <a:r>
                <a:rPr lang="fr-FR" sz="1400" dirty="0" smtClean="0">
                  <a:cs typeface="Arial" panose="020B0604020202020204" pitchFamily="34" charset="0"/>
                </a:rPr>
                <a:t> </a:t>
              </a:r>
              <a:r>
                <a:rPr lang="fr-FR" sz="1400" dirty="0" err="1" smtClean="0">
                  <a:solidFill>
                    <a:schemeClr val="accent6">
                      <a:lumMod val="75000"/>
                    </a:schemeClr>
                  </a:solidFill>
                  <a:cs typeface="Arial" panose="020B0604020202020204" pitchFamily="34" charset="0"/>
                </a:rPr>
                <a:t>Midle</a:t>
              </a:r>
              <a:r>
                <a:rPr lang="fr-FR" sz="1400" dirty="0" smtClean="0">
                  <a:solidFill>
                    <a:schemeClr val="accent6">
                      <a:lumMod val="75000"/>
                    </a:schemeClr>
                  </a:solidFill>
                  <a:cs typeface="Arial" panose="020B0604020202020204" pitchFamily="34" charset="0"/>
                </a:rPr>
                <a:t> off)?</a:t>
              </a:r>
              <a:endParaRPr lang="fr-FR" sz="1400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248" name="ZoneTexte 247"/>
          <p:cNvSpPr txBox="1"/>
          <p:nvPr/>
        </p:nvSpPr>
        <p:spPr>
          <a:xfrm>
            <a:off x="7809241" y="2345088"/>
            <a:ext cx="1567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1600" dirty="0" err="1">
                <a:cs typeface="Arial" panose="020B0604020202020204" pitchFamily="34" charset="0"/>
              </a:rPr>
              <a:t>Forward</a:t>
            </a:r>
            <a:r>
              <a:rPr lang="fr-FR" sz="1600" dirty="0">
                <a:cs typeface="Arial" panose="020B0604020202020204" pitchFamily="34" charset="0"/>
              </a:rPr>
              <a:t> </a:t>
            </a:r>
            <a:r>
              <a:rPr lang="fr-FR" sz="1600" dirty="0" err="1">
                <a:cs typeface="Arial" panose="020B0604020202020204" pitchFamily="34" charset="0"/>
              </a:rPr>
              <a:t>step</a:t>
            </a:r>
            <a:endParaRPr lang="fr-FR" sz="1600" dirty="0">
              <a:cs typeface="Arial" panose="020B0604020202020204" pitchFamily="34" charset="0"/>
            </a:endParaRPr>
          </a:p>
        </p:txBody>
      </p:sp>
      <p:sp>
        <p:nvSpPr>
          <p:cNvPr id="249" name="ZoneTexte 248"/>
          <p:cNvSpPr txBox="1"/>
          <p:nvPr/>
        </p:nvSpPr>
        <p:spPr>
          <a:xfrm>
            <a:off x="6864372" y="3066154"/>
            <a:ext cx="3041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600" dirty="0" smtClean="0">
                <a:cs typeface="Arial" panose="020B0604020202020204" pitchFamily="34" charset="0"/>
              </a:rPr>
              <a:t>Minimum of </a:t>
            </a:r>
            <a:r>
              <a:rPr lang="fr-FR" sz="1600" dirty="0" err="1" smtClean="0">
                <a:cs typeface="Arial" panose="020B0604020202020204" pitchFamily="34" charset="0"/>
              </a:rPr>
              <a:t>average</a:t>
            </a:r>
            <a:r>
              <a:rPr lang="fr-FR" sz="1600" dirty="0">
                <a:cs typeface="Arial" panose="020B0604020202020204" pitchFamily="34" charset="0"/>
              </a:rPr>
              <a:t> </a:t>
            </a:r>
            <a:r>
              <a:rPr lang="fr-FR" sz="1600" dirty="0" err="1" smtClean="0">
                <a:cs typeface="Arial" panose="020B0604020202020204" pitchFamily="34" charset="0"/>
              </a:rPr>
              <a:t>energy</a:t>
            </a:r>
            <a:r>
              <a:rPr lang="fr-FR" sz="1600" dirty="0" smtClean="0">
                <a:cs typeface="Arial" panose="020B0604020202020204" pitchFamily="34" charset="0"/>
              </a:rPr>
              <a:t> </a:t>
            </a:r>
            <a:r>
              <a:rPr lang="fr-FR" sz="1600" dirty="0" err="1">
                <a:cs typeface="Arial" panose="020B0604020202020204" pitchFamily="34" charset="0"/>
              </a:rPr>
              <a:t>consumption</a:t>
            </a:r>
            <a:r>
              <a:rPr lang="fr-FR" sz="1600" dirty="0">
                <a:cs typeface="Arial" panose="020B0604020202020204" pitchFamily="34" charset="0"/>
              </a:rPr>
              <a:t> </a:t>
            </a:r>
            <a:r>
              <a:rPr lang="fr-FR" sz="1600" dirty="0" err="1" smtClean="0">
                <a:cs typeface="Arial" panose="020B0604020202020204" pitchFamily="34" charset="0"/>
              </a:rPr>
              <a:t>cost</a:t>
            </a:r>
            <a:r>
              <a:rPr lang="fr-FR" sz="1600" dirty="0" smtClean="0">
                <a:cs typeface="Arial" panose="020B0604020202020204" pitchFamily="34" charset="0"/>
              </a:rPr>
              <a:t> for </a:t>
            </a:r>
            <a:r>
              <a:rPr lang="fr-FR" sz="1600" dirty="0" err="1" smtClean="0">
                <a:cs typeface="Arial" panose="020B0604020202020204" pitchFamily="34" charset="0"/>
              </a:rPr>
              <a:t>each</a:t>
            </a:r>
            <a:r>
              <a:rPr lang="fr-FR" sz="1600" dirty="0" smtClean="0">
                <a:cs typeface="Arial" panose="020B0604020202020204" pitchFamily="34" charset="0"/>
              </a:rPr>
              <a:t> one</a:t>
            </a:r>
            <a:endParaRPr lang="fr-FR" sz="1600" dirty="0">
              <a:cs typeface="Arial" panose="020B0604020202020204" pitchFamily="34" charset="0"/>
            </a:endParaRPr>
          </a:p>
        </p:txBody>
      </p:sp>
      <p:sp>
        <p:nvSpPr>
          <p:cNvPr id="246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Heuristic algorithm</a:t>
            </a:r>
          </a:p>
        </p:txBody>
      </p:sp>
      <p:sp>
        <p:nvSpPr>
          <p:cNvPr id="250" name="ZoneTexte 249"/>
          <p:cNvSpPr txBox="1"/>
          <p:nvPr/>
        </p:nvSpPr>
        <p:spPr>
          <a:xfrm>
            <a:off x="6603121" y="1926807"/>
            <a:ext cx="32380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2: Off   21:Ton   1:ON   12:Toff   3:Idle</a:t>
            </a:r>
            <a:endParaRPr lang="en-US" sz="1600" dirty="0"/>
          </a:p>
        </p:txBody>
      </p:sp>
      <p:cxnSp>
        <p:nvCxnSpPr>
          <p:cNvPr id="3" name="Connecteur droit avec flèche 2"/>
          <p:cNvCxnSpPr/>
          <p:nvPr/>
        </p:nvCxnSpPr>
        <p:spPr>
          <a:xfrm>
            <a:off x="4441529" y="2882992"/>
            <a:ext cx="2527695" cy="329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necteur droit avec flèche 253"/>
          <p:cNvCxnSpPr/>
          <p:nvPr/>
        </p:nvCxnSpPr>
        <p:spPr>
          <a:xfrm flipH="1">
            <a:off x="7041232" y="2882992"/>
            <a:ext cx="72008" cy="257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78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248" grpId="0"/>
      <p:bldP spid="2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375979" y="3348040"/>
            <a:ext cx="201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074916" y="3329942"/>
            <a:ext cx="217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734650" y="3340145"/>
            <a:ext cx="201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043837" y="3329942"/>
            <a:ext cx="1988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375424" y="3340188"/>
            <a:ext cx="2115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07059" y="3348039"/>
            <a:ext cx="1987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019930" y="3340145"/>
            <a:ext cx="187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373012" y="3350560"/>
            <a:ext cx="1931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640079" y="3345623"/>
            <a:ext cx="3742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642432" y="3332490"/>
            <a:ext cx="312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972238" y="3338015"/>
            <a:ext cx="3333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4024312" y="3700253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4348444" y="370678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4689826" y="3702060"/>
            <a:ext cx="306988" cy="2747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5021088" y="3702594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à coins arrondis 18"/>
          <p:cNvSpPr/>
          <p:nvPr/>
        </p:nvSpPr>
        <p:spPr>
          <a:xfrm>
            <a:off x="5345968" y="3702060"/>
            <a:ext cx="306988" cy="2884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à coins arrondis 19"/>
          <p:cNvSpPr/>
          <p:nvPr/>
        </p:nvSpPr>
        <p:spPr>
          <a:xfrm>
            <a:off x="5674427" y="3695524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6000208" y="3695524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6325989" y="3695524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à coins arrondis 22"/>
          <p:cNvSpPr/>
          <p:nvPr/>
        </p:nvSpPr>
        <p:spPr>
          <a:xfrm>
            <a:off x="3363843" y="370644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6983575" y="3696988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à coins arrondis 24"/>
          <p:cNvSpPr/>
          <p:nvPr/>
        </p:nvSpPr>
        <p:spPr>
          <a:xfrm>
            <a:off x="3696659" y="3703495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4039878" y="3707570"/>
            <a:ext cx="3502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690992" y="3702826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7305577" y="369561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à coins arrondis 28"/>
          <p:cNvSpPr/>
          <p:nvPr/>
        </p:nvSpPr>
        <p:spPr>
          <a:xfrm>
            <a:off x="7638393" y="3700193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7969655" y="3707263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7320479" y="3340154"/>
            <a:ext cx="3202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7320478" y="3701278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7610160" y="3696609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7962758" y="3708448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684310" y="3703296"/>
            <a:ext cx="3520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3362242" y="3710168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6657691" y="3695524"/>
            <a:ext cx="306988" cy="2859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Accolade ouvrante 37"/>
          <p:cNvSpPr/>
          <p:nvPr/>
        </p:nvSpPr>
        <p:spPr>
          <a:xfrm>
            <a:off x="2686877" y="3708448"/>
            <a:ext cx="576064" cy="27141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2084175" y="4748002"/>
            <a:ext cx="551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X+1</a:t>
            </a:r>
          </a:p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7006052" y="3344929"/>
            <a:ext cx="317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4679384" y="3348039"/>
            <a:ext cx="201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4376237" y="3344929"/>
            <a:ext cx="201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à coins arrondis 42"/>
          <p:cNvSpPr/>
          <p:nvPr/>
        </p:nvSpPr>
        <p:spPr>
          <a:xfrm>
            <a:off x="4022130" y="4294670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à coins arrondis 43"/>
          <p:cNvSpPr/>
          <p:nvPr/>
        </p:nvSpPr>
        <p:spPr>
          <a:xfrm>
            <a:off x="4346262" y="4301204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à coins arrondis 44"/>
          <p:cNvSpPr/>
          <p:nvPr/>
        </p:nvSpPr>
        <p:spPr>
          <a:xfrm>
            <a:off x="4662621" y="4296668"/>
            <a:ext cx="306988" cy="2747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à coins arrondis 45"/>
          <p:cNvSpPr/>
          <p:nvPr/>
        </p:nvSpPr>
        <p:spPr>
          <a:xfrm>
            <a:off x="4993883" y="429720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à coins arrondis 46"/>
          <p:cNvSpPr/>
          <p:nvPr/>
        </p:nvSpPr>
        <p:spPr>
          <a:xfrm>
            <a:off x="5318763" y="4296668"/>
            <a:ext cx="306988" cy="2884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à coins arrondis 47"/>
          <p:cNvSpPr/>
          <p:nvPr/>
        </p:nvSpPr>
        <p:spPr>
          <a:xfrm>
            <a:off x="5647222" y="429013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à coins arrondis 48"/>
          <p:cNvSpPr/>
          <p:nvPr/>
        </p:nvSpPr>
        <p:spPr>
          <a:xfrm>
            <a:off x="5973003" y="429013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6298784" y="429013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à coins arrondis 50"/>
          <p:cNvSpPr/>
          <p:nvPr/>
        </p:nvSpPr>
        <p:spPr>
          <a:xfrm>
            <a:off x="3361661" y="4300859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à coins arrondis 51"/>
          <p:cNvSpPr/>
          <p:nvPr/>
        </p:nvSpPr>
        <p:spPr>
          <a:xfrm>
            <a:off x="6956370" y="4291596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à coins arrondis 52"/>
          <p:cNvSpPr/>
          <p:nvPr/>
        </p:nvSpPr>
        <p:spPr>
          <a:xfrm>
            <a:off x="3694477" y="429791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4037696" y="4301987"/>
            <a:ext cx="3502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4335060" y="4305785"/>
            <a:ext cx="3529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Rectangle à coins arrondis 55"/>
          <p:cNvSpPr/>
          <p:nvPr/>
        </p:nvSpPr>
        <p:spPr>
          <a:xfrm>
            <a:off x="7278372" y="4290220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à coins arrondis 56"/>
          <p:cNvSpPr/>
          <p:nvPr/>
        </p:nvSpPr>
        <p:spPr>
          <a:xfrm>
            <a:off x="7611188" y="4294801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à coins arrondis 57"/>
          <p:cNvSpPr/>
          <p:nvPr/>
        </p:nvSpPr>
        <p:spPr>
          <a:xfrm>
            <a:off x="7942450" y="4301871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7582209" y="4299345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7935553" y="4303056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3682128" y="4297713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3360060" y="4304585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à coins arrondis 62"/>
          <p:cNvSpPr/>
          <p:nvPr/>
        </p:nvSpPr>
        <p:spPr>
          <a:xfrm>
            <a:off x="6630486" y="4290132"/>
            <a:ext cx="306988" cy="2859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à coins arrondis 63"/>
          <p:cNvSpPr/>
          <p:nvPr/>
        </p:nvSpPr>
        <p:spPr>
          <a:xfrm>
            <a:off x="4038983" y="4896446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à coins arrondis 64"/>
          <p:cNvSpPr/>
          <p:nvPr/>
        </p:nvSpPr>
        <p:spPr>
          <a:xfrm>
            <a:off x="4363115" y="4902980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à coins arrondis 65"/>
          <p:cNvSpPr/>
          <p:nvPr/>
        </p:nvSpPr>
        <p:spPr>
          <a:xfrm>
            <a:off x="4679474" y="4898444"/>
            <a:ext cx="306988" cy="2747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à coins arrondis 66"/>
          <p:cNvSpPr/>
          <p:nvPr/>
        </p:nvSpPr>
        <p:spPr>
          <a:xfrm>
            <a:off x="5010736" y="4898978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à coins arrondis 67"/>
          <p:cNvSpPr/>
          <p:nvPr/>
        </p:nvSpPr>
        <p:spPr>
          <a:xfrm>
            <a:off x="5335616" y="4898444"/>
            <a:ext cx="306988" cy="2884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à coins arrondis 68"/>
          <p:cNvSpPr/>
          <p:nvPr/>
        </p:nvSpPr>
        <p:spPr>
          <a:xfrm>
            <a:off x="5664075" y="4891908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à coins arrondis 69"/>
          <p:cNvSpPr/>
          <p:nvPr/>
        </p:nvSpPr>
        <p:spPr>
          <a:xfrm>
            <a:off x="5989856" y="4891908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à coins arrondis 70"/>
          <p:cNvSpPr/>
          <p:nvPr/>
        </p:nvSpPr>
        <p:spPr>
          <a:xfrm>
            <a:off x="6315637" y="4891908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à coins arrondis 71"/>
          <p:cNvSpPr/>
          <p:nvPr/>
        </p:nvSpPr>
        <p:spPr>
          <a:xfrm>
            <a:off x="3378514" y="4902635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à coins arrondis 72"/>
          <p:cNvSpPr/>
          <p:nvPr/>
        </p:nvSpPr>
        <p:spPr>
          <a:xfrm>
            <a:off x="6973223" y="489337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à coins arrondis 73"/>
          <p:cNvSpPr/>
          <p:nvPr/>
        </p:nvSpPr>
        <p:spPr>
          <a:xfrm>
            <a:off x="3711330" y="4899688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ZoneTexte 74"/>
          <p:cNvSpPr txBox="1"/>
          <p:nvPr/>
        </p:nvSpPr>
        <p:spPr>
          <a:xfrm>
            <a:off x="4054549" y="4903763"/>
            <a:ext cx="3502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4351913" y="4907561"/>
            <a:ext cx="3663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Rectangle à coins arrondis 76"/>
          <p:cNvSpPr/>
          <p:nvPr/>
        </p:nvSpPr>
        <p:spPr>
          <a:xfrm>
            <a:off x="7295225" y="4891996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à coins arrondis 77"/>
          <p:cNvSpPr/>
          <p:nvPr/>
        </p:nvSpPr>
        <p:spPr>
          <a:xfrm>
            <a:off x="7628041" y="489657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à coins arrondis 78"/>
          <p:cNvSpPr/>
          <p:nvPr/>
        </p:nvSpPr>
        <p:spPr>
          <a:xfrm>
            <a:off x="7959303" y="490364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ZoneTexte 79"/>
          <p:cNvSpPr txBox="1"/>
          <p:nvPr/>
        </p:nvSpPr>
        <p:spPr>
          <a:xfrm>
            <a:off x="7610160" y="4917123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7952406" y="4904832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3698981" y="4899489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3376913" y="490636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Rectangle à coins arrondis 83"/>
          <p:cNvSpPr/>
          <p:nvPr/>
        </p:nvSpPr>
        <p:spPr>
          <a:xfrm>
            <a:off x="6647339" y="4891908"/>
            <a:ext cx="306988" cy="2859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à coins arrondis 84"/>
          <p:cNvSpPr/>
          <p:nvPr/>
        </p:nvSpPr>
        <p:spPr>
          <a:xfrm>
            <a:off x="4038983" y="5516716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à coins arrondis 85"/>
          <p:cNvSpPr/>
          <p:nvPr/>
        </p:nvSpPr>
        <p:spPr>
          <a:xfrm>
            <a:off x="4363115" y="5523250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à coins arrondis 86"/>
          <p:cNvSpPr/>
          <p:nvPr/>
        </p:nvSpPr>
        <p:spPr>
          <a:xfrm>
            <a:off x="4679474" y="5518714"/>
            <a:ext cx="306988" cy="2747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à coins arrondis 87"/>
          <p:cNvSpPr/>
          <p:nvPr/>
        </p:nvSpPr>
        <p:spPr>
          <a:xfrm>
            <a:off x="5010736" y="5519248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à coins arrondis 88"/>
          <p:cNvSpPr/>
          <p:nvPr/>
        </p:nvSpPr>
        <p:spPr>
          <a:xfrm>
            <a:off x="5335616" y="5518714"/>
            <a:ext cx="306988" cy="2884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à coins arrondis 89"/>
          <p:cNvSpPr/>
          <p:nvPr/>
        </p:nvSpPr>
        <p:spPr>
          <a:xfrm>
            <a:off x="5664075" y="5512178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à coins arrondis 90"/>
          <p:cNvSpPr/>
          <p:nvPr/>
        </p:nvSpPr>
        <p:spPr>
          <a:xfrm>
            <a:off x="5989856" y="5512178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à coins arrondis 91"/>
          <p:cNvSpPr/>
          <p:nvPr/>
        </p:nvSpPr>
        <p:spPr>
          <a:xfrm>
            <a:off x="6315637" y="5512178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Rectangle à coins arrondis 92"/>
          <p:cNvSpPr/>
          <p:nvPr/>
        </p:nvSpPr>
        <p:spPr>
          <a:xfrm>
            <a:off x="3378514" y="5522905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à coins arrondis 93"/>
          <p:cNvSpPr/>
          <p:nvPr/>
        </p:nvSpPr>
        <p:spPr>
          <a:xfrm>
            <a:off x="6973223" y="551364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à coins arrondis 94"/>
          <p:cNvSpPr/>
          <p:nvPr/>
        </p:nvSpPr>
        <p:spPr>
          <a:xfrm>
            <a:off x="3711330" y="5519958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ZoneTexte 95"/>
          <p:cNvSpPr txBox="1"/>
          <p:nvPr/>
        </p:nvSpPr>
        <p:spPr>
          <a:xfrm>
            <a:off x="4054549" y="5524033"/>
            <a:ext cx="3502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4351913" y="552783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Rectangle à coins arrondis 97"/>
          <p:cNvSpPr/>
          <p:nvPr/>
        </p:nvSpPr>
        <p:spPr>
          <a:xfrm>
            <a:off x="7295225" y="5512266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à coins arrondis 98"/>
          <p:cNvSpPr/>
          <p:nvPr/>
        </p:nvSpPr>
        <p:spPr>
          <a:xfrm>
            <a:off x="7628041" y="551684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à coins arrondis 99"/>
          <p:cNvSpPr/>
          <p:nvPr/>
        </p:nvSpPr>
        <p:spPr>
          <a:xfrm>
            <a:off x="7959303" y="552391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ZoneTexte 100"/>
          <p:cNvSpPr txBox="1"/>
          <p:nvPr/>
        </p:nvSpPr>
        <p:spPr>
          <a:xfrm>
            <a:off x="7599621" y="5521006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7952406" y="5525102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3698981" y="5519759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3376913" y="552663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Rectangle à coins arrondis 104"/>
          <p:cNvSpPr/>
          <p:nvPr/>
        </p:nvSpPr>
        <p:spPr>
          <a:xfrm>
            <a:off x="6647339" y="5512178"/>
            <a:ext cx="306988" cy="2859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Rectangle à coins arrondis 105"/>
          <p:cNvSpPr/>
          <p:nvPr/>
        </p:nvSpPr>
        <p:spPr>
          <a:xfrm>
            <a:off x="4038832" y="6120630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Rectangle à coins arrondis 106"/>
          <p:cNvSpPr/>
          <p:nvPr/>
        </p:nvSpPr>
        <p:spPr>
          <a:xfrm>
            <a:off x="4362964" y="6127164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à coins arrondis 107"/>
          <p:cNvSpPr/>
          <p:nvPr/>
        </p:nvSpPr>
        <p:spPr>
          <a:xfrm>
            <a:off x="4679323" y="6122628"/>
            <a:ext cx="306988" cy="2747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à coins arrondis 108"/>
          <p:cNvSpPr/>
          <p:nvPr/>
        </p:nvSpPr>
        <p:spPr>
          <a:xfrm>
            <a:off x="5010585" y="612316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Rectangle à coins arrondis 109"/>
          <p:cNvSpPr/>
          <p:nvPr/>
        </p:nvSpPr>
        <p:spPr>
          <a:xfrm>
            <a:off x="5335465" y="6122628"/>
            <a:ext cx="306988" cy="2884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Rectangle à coins arrondis 110"/>
          <p:cNvSpPr/>
          <p:nvPr/>
        </p:nvSpPr>
        <p:spPr>
          <a:xfrm>
            <a:off x="5663924" y="611609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Rectangle à coins arrondis 111"/>
          <p:cNvSpPr/>
          <p:nvPr/>
        </p:nvSpPr>
        <p:spPr>
          <a:xfrm>
            <a:off x="5989705" y="611609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Rectangle à coins arrondis 112"/>
          <p:cNvSpPr/>
          <p:nvPr/>
        </p:nvSpPr>
        <p:spPr>
          <a:xfrm>
            <a:off x="6315486" y="611609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Rectangle à coins arrondis 113"/>
          <p:cNvSpPr/>
          <p:nvPr/>
        </p:nvSpPr>
        <p:spPr>
          <a:xfrm>
            <a:off x="3378363" y="6126819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Rectangle à coins arrondis 114"/>
          <p:cNvSpPr/>
          <p:nvPr/>
        </p:nvSpPr>
        <p:spPr>
          <a:xfrm>
            <a:off x="6973072" y="6117556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Rectangle à coins arrondis 115"/>
          <p:cNvSpPr/>
          <p:nvPr/>
        </p:nvSpPr>
        <p:spPr>
          <a:xfrm>
            <a:off x="3711179" y="612387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ZoneTexte 116"/>
          <p:cNvSpPr txBox="1"/>
          <p:nvPr/>
        </p:nvSpPr>
        <p:spPr>
          <a:xfrm>
            <a:off x="4054398" y="6127947"/>
            <a:ext cx="3502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Rectangle à coins arrondis 117"/>
          <p:cNvSpPr/>
          <p:nvPr/>
        </p:nvSpPr>
        <p:spPr>
          <a:xfrm>
            <a:off x="7295074" y="6116180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Rectangle à coins arrondis 118"/>
          <p:cNvSpPr/>
          <p:nvPr/>
        </p:nvSpPr>
        <p:spPr>
          <a:xfrm>
            <a:off x="7627890" y="6120761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Rectangle à coins arrondis 119"/>
          <p:cNvSpPr/>
          <p:nvPr/>
        </p:nvSpPr>
        <p:spPr>
          <a:xfrm>
            <a:off x="7959152" y="6127831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ZoneTexte 120"/>
          <p:cNvSpPr txBox="1"/>
          <p:nvPr/>
        </p:nvSpPr>
        <p:spPr>
          <a:xfrm>
            <a:off x="7619473" y="6124920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ZoneTexte 121"/>
          <p:cNvSpPr txBox="1"/>
          <p:nvPr/>
        </p:nvSpPr>
        <p:spPr>
          <a:xfrm>
            <a:off x="7952255" y="6129016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ZoneTexte 122"/>
          <p:cNvSpPr txBox="1"/>
          <p:nvPr/>
        </p:nvSpPr>
        <p:spPr>
          <a:xfrm>
            <a:off x="3698830" y="6123673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ZoneTexte 123"/>
          <p:cNvSpPr txBox="1"/>
          <p:nvPr/>
        </p:nvSpPr>
        <p:spPr>
          <a:xfrm>
            <a:off x="3376762" y="6130545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Rectangle à coins arrondis 124"/>
          <p:cNvSpPr/>
          <p:nvPr/>
        </p:nvSpPr>
        <p:spPr>
          <a:xfrm>
            <a:off x="6647188" y="6116092"/>
            <a:ext cx="306988" cy="2859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ZoneTexte 125"/>
          <p:cNvSpPr txBox="1"/>
          <p:nvPr/>
        </p:nvSpPr>
        <p:spPr>
          <a:xfrm>
            <a:off x="4667417" y="4897795"/>
            <a:ext cx="3663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ZoneTexte 126"/>
          <p:cNvSpPr txBox="1"/>
          <p:nvPr/>
        </p:nvSpPr>
        <p:spPr>
          <a:xfrm>
            <a:off x="4683889" y="5525804"/>
            <a:ext cx="379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5009649" y="5513442"/>
            <a:ext cx="382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ZoneTexte 128"/>
          <p:cNvSpPr txBox="1"/>
          <p:nvPr/>
        </p:nvSpPr>
        <p:spPr>
          <a:xfrm>
            <a:off x="4354464" y="6134080"/>
            <a:ext cx="3502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ZoneTexte 129"/>
          <p:cNvSpPr txBox="1"/>
          <p:nvPr/>
        </p:nvSpPr>
        <p:spPr>
          <a:xfrm>
            <a:off x="4695780" y="6110905"/>
            <a:ext cx="3502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ZoneTexte 130"/>
          <p:cNvSpPr txBox="1"/>
          <p:nvPr/>
        </p:nvSpPr>
        <p:spPr>
          <a:xfrm>
            <a:off x="5009498" y="6118236"/>
            <a:ext cx="379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ZoneTexte 131"/>
          <p:cNvSpPr txBox="1"/>
          <p:nvPr/>
        </p:nvSpPr>
        <p:spPr>
          <a:xfrm>
            <a:off x="5306671" y="6134000"/>
            <a:ext cx="3795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ZoneTexte 132"/>
          <p:cNvSpPr txBox="1"/>
          <p:nvPr/>
        </p:nvSpPr>
        <p:spPr>
          <a:xfrm>
            <a:off x="7006051" y="3680273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ZoneTexte 133"/>
          <p:cNvSpPr txBox="1"/>
          <p:nvPr/>
        </p:nvSpPr>
        <p:spPr>
          <a:xfrm>
            <a:off x="6666898" y="3695719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ZoneTexte 134"/>
          <p:cNvSpPr txBox="1"/>
          <p:nvPr/>
        </p:nvSpPr>
        <p:spPr>
          <a:xfrm>
            <a:off x="5997724" y="3699814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ZoneTexte 135"/>
          <p:cNvSpPr txBox="1"/>
          <p:nvPr/>
        </p:nvSpPr>
        <p:spPr>
          <a:xfrm>
            <a:off x="6322097" y="3695718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ZoneTexte 136"/>
          <p:cNvSpPr txBox="1"/>
          <p:nvPr/>
        </p:nvSpPr>
        <p:spPr>
          <a:xfrm>
            <a:off x="5373163" y="3712923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" name="ZoneTexte 137"/>
          <p:cNvSpPr txBox="1"/>
          <p:nvPr/>
        </p:nvSpPr>
        <p:spPr>
          <a:xfrm>
            <a:off x="5699067" y="3699814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ZoneTexte 138"/>
          <p:cNvSpPr txBox="1"/>
          <p:nvPr/>
        </p:nvSpPr>
        <p:spPr>
          <a:xfrm>
            <a:off x="5038187" y="3696622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ZoneTexte 139"/>
          <p:cNvSpPr txBox="1"/>
          <p:nvPr/>
        </p:nvSpPr>
        <p:spPr>
          <a:xfrm>
            <a:off x="4335822" y="3702060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ZoneTexte 140"/>
          <p:cNvSpPr txBox="1"/>
          <p:nvPr/>
        </p:nvSpPr>
        <p:spPr>
          <a:xfrm>
            <a:off x="4677882" y="430214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ZoneTexte 141"/>
          <p:cNvSpPr txBox="1"/>
          <p:nvPr/>
        </p:nvSpPr>
        <p:spPr>
          <a:xfrm>
            <a:off x="5015471" y="4304706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ZoneTexte 142"/>
          <p:cNvSpPr txBox="1"/>
          <p:nvPr/>
        </p:nvSpPr>
        <p:spPr>
          <a:xfrm>
            <a:off x="5349578" y="4300644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ZoneTexte 143"/>
          <p:cNvSpPr txBox="1"/>
          <p:nvPr/>
        </p:nvSpPr>
        <p:spPr>
          <a:xfrm>
            <a:off x="5658645" y="4295886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ZoneTexte 144"/>
          <p:cNvSpPr txBox="1"/>
          <p:nvPr/>
        </p:nvSpPr>
        <p:spPr>
          <a:xfrm>
            <a:off x="7300039" y="429238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ZoneTexte 145"/>
          <p:cNvSpPr txBox="1"/>
          <p:nvPr/>
        </p:nvSpPr>
        <p:spPr>
          <a:xfrm>
            <a:off x="6985612" y="4271376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ZoneTexte 146"/>
          <p:cNvSpPr txBox="1"/>
          <p:nvPr/>
        </p:nvSpPr>
        <p:spPr>
          <a:xfrm>
            <a:off x="6646459" y="4286822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ZoneTexte 147"/>
          <p:cNvSpPr txBox="1"/>
          <p:nvPr/>
        </p:nvSpPr>
        <p:spPr>
          <a:xfrm>
            <a:off x="5977285" y="4290917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" name="ZoneTexte 148"/>
          <p:cNvSpPr txBox="1"/>
          <p:nvPr/>
        </p:nvSpPr>
        <p:spPr>
          <a:xfrm>
            <a:off x="6301658" y="428682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5665870" y="4911920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5351443" y="4890915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ZoneTexte 151"/>
          <p:cNvSpPr txBox="1"/>
          <p:nvPr/>
        </p:nvSpPr>
        <p:spPr>
          <a:xfrm>
            <a:off x="5012290" y="490636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ZoneTexte 152"/>
          <p:cNvSpPr txBox="1"/>
          <p:nvPr/>
        </p:nvSpPr>
        <p:spPr>
          <a:xfrm>
            <a:off x="6003830" y="4897662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ZoneTexte 153"/>
          <p:cNvSpPr txBox="1"/>
          <p:nvPr/>
        </p:nvSpPr>
        <p:spPr>
          <a:xfrm>
            <a:off x="6337937" y="4893600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ZoneTexte 154"/>
          <p:cNvSpPr txBox="1"/>
          <p:nvPr/>
        </p:nvSpPr>
        <p:spPr>
          <a:xfrm>
            <a:off x="6654566" y="489285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6" name="ZoneTexte 155"/>
          <p:cNvSpPr txBox="1"/>
          <p:nvPr/>
        </p:nvSpPr>
        <p:spPr>
          <a:xfrm>
            <a:off x="6978939" y="4888755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ZoneTexte 156"/>
          <p:cNvSpPr txBox="1"/>
          <p:nvPr/>
        </p:nvSpPr>
        <p:spPr>
          <a:xfrm>
            <a:off x="6000541" y="5529476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ZoneTexte 157"/>
          <p:cNvSpPr txBox="1"/>
          <p:nvPr/>
        </p:nvSpPr>
        <p:spPr>
          <a:xfrm>
            <a:off x="5686114" y="550847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ZoneTexte 158"/>
          <p:cNvSpPr txBox="1"/>
          <p:nvPr/>
        </p:nvSpPr>
        <p:spPr>
          <a:xfrm>
            <a:off x="5346961" y="5523917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ZoneTexte 159"/>
          <p:cNvSpPr txBox="1"/>
          <p:nvPr/>
        </p:nvSpPr>
        <p:spPr>
          <a:xfrm>
            <a:off x="6336664" y="549989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1" name="ZoneTexte 160"/>
          <p:cNvSpPr txBox="1"/>
          <p:nvPr/>
        </p:nvSpPr>
        <p:spPr>
          <a:xfrm>
            <a:off x="7297587" y="490189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ZoneTexte 161"/>
          <p:cNvSpPr txBox="1"/>
          <p:nvPr/>
        </p:nvSpPr>
        <p:spPr>
          <a:xfrm>
            <a:off x="7303733" y="5523054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ZoneTexte 162"/>
          <p:cNvSpPr txBox="1"/>
          <p:nvPr/>
        </p:nvSpPr>
        <p:spPr>
          <a:xfrm>
            <a:off x="6651578" y="5501650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ZoneTexte 163"/>
          <p:cNvSpPr txBox="1"/>
          <p:nvPr/>
        </p:nvSpPr>
        <p:spPr>
          <a:xfrm>
            <a:off x="6975951" y="5497554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ZoneTexte 164"/>
          <p:cNvSpPr txBox="1"/>
          <p:nvPr/>
        </p:nvSpPr>
        <p:spPr>
          <a:xfrm>
            <a:off x="5661665" y="6123162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ZoneTexte 165"/>
          <p:cNvSpPr txBox="1"/>
          <p:nvPr/>
        </p:nvSpPr>
        <p:spPr>
          <a:xfrm>
            <a:off x="6001381" y="6111458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" name="ZoneTexte 166"/>
          <p:cNvSpPr txBox="1"/>
          <p:nvPr/>
        </p:nvSpPr>
        <p:spPr>
          <a:xfrm>
            <a:off x="6325754" y="6107362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8" name="ZoneTexte 167"/>
          <p:cNvSpPr txBox="1"/>
          <p:nvPr/>
        </p:nvSpPr>
        <p:spPr>
          <a:xfrm>
            <a:off x="7316703" y="6122263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9" name="ZoneTexte 168"/>
          <p:cNvSpPr txBox="1"/>
          <p:nvPr/>
        </p:nvSpPr>
        <p:spPr>
          <a:xfrm>
            <a:off x="7002276" y="6101258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ZoneTexte 169"/>
          <p:cNvSpPr txBox="1"/>
          <p:nvPr/>
        </p:nvSpPr>
        <p:spPr>
          <a:xfrm>
            <a:off x="6663123" y="6116704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1" name="ZoneTexte 170"/>
          <p:cNvSpPr txBox="1"/>
          <p:nvPr/>
        </p:nvSpPr>
        <p:spPr>
          <a:xfrm>
            <a:off x="8676135" y="3713512"/>
            <a:ext cx="455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187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2" name="ZoneTexte 171"/>
          <p:cNvSpPr txBox="1"/>
          <p:nvPr/>
        </p:nvSpPr>
        <p:spPr>
          <a:xfrm>
            <a:off x="8680802" y="5515786"/>
            <a:ext cx="42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175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3" name="ZoneTexte 172"/>
          <p:cNvSpPr txBox="1"/>
          <p:nvPr/>
        </p:nvSpPr>
        <p:spPr>
          <a:xfrm>
            <a:off x="8677700" y="4917123"/>
            <a:ext cx="427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190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" name="ZoneTexte 173"/>
          <p:cNvSpPr txBox="1"/>
          <p:nvPr/>
        </p:nvSpPr>
        <p:spPr>
          <a:xfrm>
            <a:off x="8678008" y="4277588"/>
            <a:ext cx="493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170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5" name="ZoneTexte 174"/>
          <p:cNvSpPr txBox="1"/>
          <p:nvPr/>
        </p:nvSpPr>
        <p:spPr>
          <a:xfrm>
            <a:off x="8705266" y="6108439"/>
            <a:ext cx="449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168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6" name="ZoneTexte 175"/>
          <p:cNvSpPr txBox="1"/>
          <p:nvPr/>
        </p:nvSpPr>
        <p:spPr>
          <a:xfrm>
            <a:off x="8227686" y="3329539"/>
            <a:ext cx="14937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cs typeface="Arial" panose="020B0604020202020204" pitchFamily="34" charset="0"/>
              </a:rPr>
              <a:t>Total energy cost</a:t>
            </a:r>
            <a:endParaRPr lang="fr-FR" sz="2000" dirty="0"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ZoneTexte 176"/>
              <p:cNvSpPr txBox="1"/>
              <p:nvPr/>
            </p:nvSpPr>
            <p:spPr>
              <a:xfrm>
                <a:off x="759197" y="1949862"/>
                <a:ext cx="2967223" cy="5430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1600" i="1">
                        <a:latin typeface="Cambria Math" panose="02040503050406030204" pitchFamily="18" charset="0"/>
                      </a:rPr>
                      <m:t>𝑒𝑥𝑝</m:t>
                    </m:r>
                    <m:r>
                      <a:rPr lang="fr-FR" sz="1600" i="1">
                        <a:latin typeface="Cambria Math" panose="02040503050406030204" pitchFamily="18" charset="0"/>
                      </a:rPr>
                      <m:t>: </m:t>
                    </m:r>
                    <m:r>
                      <a:rPr lang="fr-FR" sz="16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fr-FR" sz="1600" i="1">
                        <a:latin typeface="Cambria Math" panose="02040503050406030204" pitchFamily="18" charset="0"/>
                      </a:rPr>
                      <m:t>=14;</m:t>
                    </m:r>
                    <m:r>
                      <a:rPr lang="fr-FR" sz="16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fr-FR" sz="1600" i="1">
                        <a:latin typeface="Cambria Math" panose="02040503050406030204" pitchFamily="18" charset="0"/>
                      </a:rPr>
                      <m:t>=3;</m:t>
                    </m:r>
                    <m:sSub>
                      <m:sSubPr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fr-FR" sz="16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fr-FR" sz="1600" dirty="0"/>
                  <a:t>={3,1,2</a:t>
                </a:r>
                <a:r>
                  <a:rPr lang="fr-FR" sz="1600" dirty="0" smtClean="0"/>
                  <a:t>}; </a:t>
                </a:r>
                <a:r>
                  <a:rPr lang="fr-FR" sz="1600" dirty="0" smtClean="0">
                    <a:solidFill>
                      <a:srgbClr val="00B050"/>
                    </a:solidFill>
                  </a:rPr>
                  <a:t>X=4</a:t>
                </a:r>
                <a:endParaRPr lang="fr-FR" sz="1600" dirty="0">
                  <a:solidFill>
                    <a:srgbClr val="00B050"/>
                  </a:solidFill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77" name="ZoneTexte 1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197" y="1949862"/>
                <a:ext cx="2967223" cy="543034"/>
              </a:xfrm>
              <a:prstGeom prst="rect">
                <a:avLst/>
              </a:prstGeom>
              <a:blipFill rotWithShape="0">
                <a:blip r:embed="rId3"/>
                <a:stretch>
                  <a:fillRect l="-2469" t="-11236" r="-3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8" name="Ellipse 177"/>
          <p:cNvSpPr/>
          <p:nvPr/>
        </p:nvSpPr>
        <p:spPr>
          <a:xfrm>
            <a:off x="8699192" y="6040538"/>
            <a:ext cx="451496" cy="412798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ZoneTexte 178"/>
          <p:cNvSpPr txBox="1"/>
          <p:nvPr/>
        </p:nvSpPr>
        <p:spPr>
          <a:xfrm>
            <a:off x="667848" y="5437142"/>
            <a:ext cx="1414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Forward step</a:t>
            </a:r>
          </a:p>
        </p:txBody>
      </p:sp>
      <p:sp>
        <p:nvSpPr>
          <p:cNvPr id="180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Heuristic algorithm</a:t>
            </a:r>
          </a:p>
        </p:txBody>
      </p:sp>
      <p:graphicFrame>
        <p:nvGraphicFramePr>
          <p:cNvPr id="181" name="Objet 1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543134"/>
              </p:ext>
            </p:extLst>
          </p:nvPr>
        </p:nvGraphicFramePr>
        <p:xfrm>
          <a:off x="751747" y="2443275"/>
          <a:ext cx="2752726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Equation" r:id="rId4" imgW="1981080" imgH="393480" progId="Equation.DSMT4">
                  <p:embed/>
                </p:oleObj>
              </mc:Choice>
              <mc:Fallback>
                <p:oleObj name="Equation" r:id="rId4" imgW="1981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747" y="2443275"/>
                        <a:ext cx="2752726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" name="Objet 1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902688"/>
              </p:ext>
            </p:extLst>
          </p:nvPr>
        </p:nvGraphicFramePr>
        <p:xfrm>
          <a:off x="3738106" y="2381361"/>
          <a:ext cx="6142563" cy="648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Equation" r:id="rId6" imgW="4825800" imgH="482400" progId="Equation.DSMT4">
                  <p:embed/>
                </p:oleObj>
              </mc:Choice>
              <mc:Fallback>
                <p:oleObj name="Equation" r:id="rId6" imgW="48258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8106" y="2381361"/>
                        <a:ext cx="6142563" cy="6484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Connecteur droit avec flèche 2"/>
          <p:cNvCxnSpPr>
            <a:stCxn id="181" idx="2"/>
            <a:endCxn id="16" idx="0"/>
          </p:cNvCxnSpPr>
          <p:nvPr/>
        </p:nvCxnSpPr>
        <p:spPr>
          <a:xfrm>
            <a:off x="2128110" y="3021125"/>
            <a:ext cx="2373828" cy="685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cteur droit avec flèche 185"/>
          <p:cNvCxnSpPr>
            <a:stCxn id="182" idx="2"/>
            <a:endCxn id="17" idx="0"/>
          </p:cNvCxnSpPr>
          <p:nvPr/>
        </p:nvCxnSpPr>
        <p:spPr>
          <a:xfrm flipH="1">
            <a:off x="4843320" y="3029783"/>
            <a:ext cx="1966067" cy="672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72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 animBg="1"/>
      <p:bldP spid="29" grpId="0" animBg="1"/>
      <p:bldP spid="30" grpId="0" animBg="1"/>
      <p:bldP spid="32" grpId="0"/>
      <p:bldP spid="33" grpId="0"/>
      <p:bldP spid="34" grpId="0"/>
      <p:bldP spid="35" grpId="0"/>
      <p:bldP spid="36" grpId="0"/>
      <p:bldP spid="37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/>
      <p:bldP spid="76" grpId="0"/>
      <p:bldP spid="77" grpId="0" animBg="1"/>
      <p:bldP spid="78" grpId="0" animBg="1"/>
      <p:bldP spid="79" grpId="0" animBg="1"/>
      <p:bldP spid="80" grpId="0"/>
      <p:bldP spid="81" grpId="0"/>
      <p:bldP spid="82" grpId="0"/>
      <p:bldP spid="83" grpId="0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/>
      <p:bldP spid="97" grpId="0"/>
      <p:bldP spid="98" grpId="0" animBg="1"/>
      <p:bldP spid="99" grpId="0" animBg="1"/>
      <p:bldP spid="100" grpId="0" animBg="1"/>
      <p:bldP spid="101" grpId="0"/>
      <p:bldP spid="102" grpId="0"/>
      <p:bldP spid="103" grpId="0"/>
      <p:bldP spid="104" grpId="0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/>
      <p:bldP spid="118" grpId="0" animBg="1"/>
      <p:bldP spid="119" grpId="0" animBg="1"/>
      <p:bldP spid="120" grpId="0" animBg="1"/>
      <p:bldP spid="121" grpId="0"/>
      <p:bldP spid="122" grpId="0"/>
      <p:bldP spid="123" grpId="0"/>
      <p:bldP spid="124" grpId="0"/>
      <p:bldP spid="125" grpId="0" animBg="1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375979" y="2423225"/>
            <a:ext cx="201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074916" y="2405127"/>
            <a:ext cx="217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734650" y="2415330"/>
            <a:ext cx="201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043837" y="2405127"/>
            <a:ext cx="1988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375424" y="2415373"/>
            <a:ext cx="2115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07059" y="2423224"/>
            <a:ext cx="1987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019930" y="2415330"/>
            <a:ext cx="1872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373012" y="2425745"/>
            <a:ext cx="1931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6640079" y="2420808"/>
            <a:ext cx="3742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642432" y="2407675"/>
            <a:ext cx="312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972238" y="2413200"/>
            <a:ext cx="3333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4024312" y="2775438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à coins arrondis 15"/>
          <p:cNvSpPr/>
          <p:nvPr/>
        </p:nvSpPr>
        <p:spPr>
          <a:xfrm>
            <a:off x="4348444" y="278197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4689826" y="2777245"/>
            <a:ext cx="306988" cy="2747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5021088" y="2777779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à coins arrondis 18"/>
          <p:cNvSpPr/>
          <p:nvPr/>
        </p:nvSpPr>
        <p:spPr>
          <a:xfrm>
            <a:off x="5345968" y="2777245"/>
            <a:ext cx="306988" cy="2884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à coins arrondis 19"/>
          <p:cNvSpPr/>
          <p:nvPr/>
        </p:nvSpPr>
        <p:spPr>
          <a:xfrm>
            <a:off x="5674427" y="2770709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6000208" y="2770709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6325989" y="2770709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à coins arrondis 22"/>
          <p:cNvSpPr/>
          <p:nvPr/>
        </p:nvSpPr>
        <p:spPr>
          <a:xfrm>
            <a:off x="3363843" y="278162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à coins arrondis 23"/>
          <p:cNvSpPr/>
          <p:nvPr/>
        </p:nvSpPr>
        <p:spPr>
          <a:xfrm>
            <a:off x="6983575" y="2772173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à coins arrondis 24"/>
          <p:cNvSpPr/>
          <p:nvPr/>
        </p:nvSpPr>
        <p:spPr>
          <a:xfrm>
            <a:off x="3696659" y="2778680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6003583" y="2768635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7305577" y="277079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à coins arrondis 27"/>
          <p:cNvSpPr/>
          <p:nvPr/>
        </p:nvSpPr>
        <p:spPr>
          <a:xfrm>
            <a:off x="7638393" y="2775378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à coins arrondis 28"/>
          <p:cNvSpPr/>
          <p:nvPr/>
        </p:nvSpPr>
        <p:spPr>
          <a:xfrm>
            <a:off x="7969655" y="2782448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7320479" y="2415339"/>
            <a:ext cx="3202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7610160" y="2771794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7962758" y="2783633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362242" y="2785353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6657691" y="2770709"/>
            <a:ext cx="306988" cy="2859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Accolade ouvrante 34"/>
          <p:cNvSpPr/>
          <p:nvPr/>
        </p:nvSpPr>
        <p:spPr>
          <a:xfrm>
            <a:off x="2686877" y="2783633"/>
            <a:ext cx="576064" cy="271414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ZoneTexte 35"/>
          <p:cNvSpPr txBox="1"/>
          <p:nvPr/>
        </p:nvSpPr>
        <p:spPr>
          <a:xfrm>
            <a:off x="2084175" y="3823187"/>
            <a:ext cx="551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X+1</a:t>
            </a:r>
          </a:p>
          <a:p>
            <a:r>
              <a:rPr lang="fr-F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5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7006052" y="2420114"/>
            <a:ext cx="317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4679384" y="2423224"/>
            <a:ext cx="201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376237" y="2420114"/>
            <a:ext cx="2016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à coins arrondis 39"/>
          <p:cNvSpPr/>
          <p:nvPr/>
        </p:nvSpPr>
        <p:spPr>
          <a:xfrm>
            <a:off x="4022130" y="3369855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4346262" y="3376389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à coins arrondis 41"/>
          <p:cNvSpPr/>
          <p:nvPr/>
        </p:nvSpPr>
        <p:spPr>
          <a:xfrm>
            <a:off x="4662621" y="3371853"/>
            <a:ext cx="306988" cy="2747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à coins arrondis 42"/>
          <p:cNvSpPr/>
          <p:nvPr/>
        </p:nvSpPr>
        <p:spPr>
          <a:xfrm>
            <a:off x="4993883" y="337238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à coins arrondis 43"/>
          <p:cNvSpPr/>
          <p:nvPr/>
        </p:nvSpPr>
        <p:spPr>
          <a:xfrm>
            <a:off x="5318763" y="3371853"/>
            <a:ext cx="306988" cy="2884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à coins arrondis 44"/>
          <p:cNvSpPr/>
          <p:nvPr/>
        </p:nvSpPr>
        <p:spPr>
          <a:xfrm>
            <a:off x="5647222" y="336531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à coins arrondis 45"/>
          <p:cNvSpPr/>
          <p:nvPr/>
        </p:nvSpPr>
        <p:spPr>
          <a:xfrm>
            <a:off x="5973003" y="336531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à coins arrondis 46"/>
          <p:cNvSpPr/>
          <p:nvPr/>
        </p:nvSpPr>
        <p:spPr>
          <a:xfrm>
            <a:off x="6298784" y="336531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à coins arrondis 47"/>
          <p:cNvSpPr/>
          <p:nvPr/>
        </p:nvSpPr>
        <p:spPr>
          <a:xfrm>
            <a:off x="3361661" y="3376044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à coins arrondis 48"/>
          <p:cNvSpPr/>
          <p:nvPr/>
        </p:nvSpPr>
        <p:spPr>
          <a:xfrm>
            <a:off x="6956370" y="3366781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3694477" y="337309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à coins arrondis 50"/>
          <p:cNvSpPr/>
          <p:nvPr/>
        </p:nvSpPr>
        <p:spPr>
          <a:xfrm>
            <a:off x="7278372" y="3365405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à coins arrondis 51"/>
          <p:cNvSpPr/>
          <p:nvPr/>
        </p:nvSpPr>
        <p:spPr>
          <a:xfrm>
            <a:off x="7611188" y="3369986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à coins arrondis 52"/>
          <p:cNvSpPr/>
          <p:nvPr/>
        </p:nvSpPr>
        <p:spPr>
          <a:xfrm>
            <a:off x="7942450" y="3377056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7254817" y="3365541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935553" y="3378241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3360060" y="3379770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à coins arrondis 56"/>
          <p:cNvSpPr/>
          <p:nvPr/>
        </p:nvSpPr>
        <p:spPr>
          <a:xfrm>
            <a:off x="6630486" y="3365317"/>
            <a:ext cx="306988" cy="2859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à coins arrondis 57"/>
          <p:cNvSpPr/>
          <p:nvPr/>
        </p:nvSpPr>
        <p:spPr>
          <a:xfrm>
            <a:off x="4038983" y="3971631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à coins arrondis 58"/>
          <p:cNvSpPr/>
          <p:nvPr/>
        </p:nvSpPr>
        <p:spPr>
          <a:xfrm>
            <a:off x="4363115" y="3978165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Rectangle à coins arrondis 59"/>
          <p:cNvSpPr/>
          <p:nvPr/>
        </p:nvSpPr>
        <p:spPr>
          <a:xfrm>
            <a:off x="4679474" y="3973629"/>
            <a:ext cx="306988" cy="2747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Rectangle à coins arrondis 60"/>
          <p:cNvSpPr/>
          <p:nvPr/>
        </p:nvSpPr>
        <p:spPr>
          <a:xfrm>
            <a:off x="5010736" y="3974163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Rectangle à coins arrondis 61"/>
          <p:cNvSpPr/>
          <p:nvPr/>
        </p:nvSpPr>
        <p:spPr>
          <a:xfrm>
            <a:off x="5335616" y="3973629"/>
            <a:ext cx="306988" cy="2884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à coins arrondis 62"/>
          <p:cNvSpPr/>
          <p:nvPr/>
        </p:nvSpPr>
        <p:spPr>
          <a:xfrm>
            <a:off x="5664075" y="3967093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à coins arrondis 63"/>
          <p:cNvSpPr/>
          <p:nvPr/>
        </p:nvSpPr>
        <p:spPr>
          <a:xfrm>
            <a:off x="5989856" y="3967093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ectangle à coins arrondis 64"/>
          <p:cNvSpPr/>
          <p:nvPr/>
        </p:nvSpPr>
        <p:spPr>
          <a:xfrm>
            <a:off x="6315637" y="3967093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à coins arrondis 65"/>
          <p:cNvSpPr/>
          <p:nvPr/>
        </p:nvSpPr>
        <p:spPr>
          <a:xfrm>
            <a:off x="3378514" y="3977820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à coins arrondis 66"/>
          <p:cNvSpPr/>
          <p:nvPr/>
        </p:nvSpPr>
        <p:spPr>
          <a:xfrm>
            <a:off x="6973223" y="396855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à coins arrondis 67"/>
          <p:cNvSpPr/>
          <p:nvPr/>
        </p:nvSpPr>
        <p:spPr>
          <a:xfrm>
            <a:off x="3711330" y="3974873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à coins arrondis 68"/>
          <p:cNvSpPr/>
          <p:nvPr/>
        </p:nvSpPr>
        <p:spPr>
          <a:xfrm>
            <a:off x="7295225" y="3967181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à coins arrondis 69"/>
          <p:cNvSpPr/>
          <p:nvPr/>
        </p:nvSpPr>
        <p:spPr>
          <a:xfrm>
            <a:off x="7628041" y="397176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à coins arrondis 70"/>
          <p:cNvSpPr/>
          <p:nvPr/>
        </p:nvSpPr>
        <p:spPr>
          <a:xfrm>
            <a:off x="7959303" y="397883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ZoneTexte 71"/>
          <p:cNvSpPr txBox="1"/>
          <p:nvPr/>
        </p:nvSpPr>
        <p:spPr>
          <a:xfrm>
            <a:off x="7952406" y="3980017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3376913" y="3981546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Rectangle à coins arrondis 73"/>
          <p:cNvSpPr/>
          <p:nvPr/>
        </p:nvSpPr>
        <p:spPr>
          <a:xfrm>
            <a:off x="6647339" y="3967093"/>
            <a:ext cx="306988" cy="2859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à coins arrondis 74"/>
          <p:cNvSpPr/>
          <p:nvPr/>
        </p:nvSpPr>
        <p:spPr>
          <a:xfrm>
            <a:off x="4038983" y="4591901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à coins arrondis 75"/>
          <p:cNvSpPr/>
          <p:nvPr/>
        </p:nvSpPr>
        <p:spPr>
          <a:xfrm>
            <a:off x="4363115" y="4598435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à coins arrondis 76"/>
          <p:cNvSpPr/>
          <p:nvPr/>
        </p:nvSpPr>
        <p:spPr>
          <a:xfrm>
            <a:off x="4679474" y="4593899"/>
            <a:ext cx="306988" cy="2747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à coins arrondis 77"/>
          <p:cNvSpPr/>
          <p:nvPr/>
        </p:nvSpPr>
        <p:spPr>
          <a:xfrm>
            <a:off x="5010736" y="4594433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à coins arrondis 78"/>
          <p:cNvSpPr/>
          <p:nvPr/>
        </p:nvSpPr>
        <p:spPr>
          <a:xfrm>
            <a:off x="5335616" y="4593899"/>
            <a:ext cx="306988" cy="2884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à coins arrondis 79"/>
          <p:cNvSpPr/>
          <p:nvPr/>
        </p:nvSpPr>
        <p:spPr>
          <a:xfrm>
            <a:off x="5664075" y="4587363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à coins arrondis 80"/>
          <p:cNvSpPr/>
          <p:nvPr/>
        </p:nvSpPr>
        <p:spPr>
          <a:xfrm>
            <a:off x="5989856" y="4587363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à coins arrondis 81"/>
          <p:cNvSpPr/>
          <p:nvPr/>
        </p:nvSpPr>
        <p:spPr>
          <a:xfrm>
            <a:off x="6315637" y="4587363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à coins arrondis 82"/>
          <p:cNvSpPr/>
          <p:nvPr/>
        </p:nvSpPr>
        <p:spPr>
          <a:xfrm>
            <a:off x="3378514" y="4598090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à coins arrondis 83"/>
          <p:cNvSpPr/>
          <p:nvPr/>
        </p:nvSpPr>
        <p:spPr>
          <a:xfrm>
            <a:off x="6973223" y="458882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à coins arrondis 84"/>
          <p:cNvSpPr/>
          <p:nvPr/>
        </p:nvSpPr>
        <p:spPr>
          <a:xfrm>
            <a:off x="3711330" y="4595143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à coins arrondis 85"/>
          <p:cNvSpPr/>
          <p:nvPr/>
        </p:nvSpPr>
        <p:spPr>
          <a:xfrm>
            <a:off x="7295225" y="4587451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à coins arrondis 86"/>
          <p:cNvSpPr/>
          <p:nvPr/>
        </p:nvSpPr>
        <p:spPr>
          <a:xfrm>
            <a:off x="7628041" y="459203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à coins arrondis 87"/>
          <p:cNvSpPr/>
          <p:nvPr/>
        </p:nvSpPr>
        <p:spPr>
          <a:xfrm>
            <a:off x="7959303" y="4599102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ZoneTexte 88"/>
          <p:cNvSpPr txBox="1"/>
          <p:nvPr/>
        </p:nvSpPr>
        <p:spPr>
          <a:xfrm>
            <a:off x="7952406" y="4600287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3376913" y="4601816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Rectangle à coins arrondis 90"/>
          <p:cNvSpPr/>
          <p:nvPr/>
        </p:nvSpPr>
        <p:spPr>
          <a:xfrm>
            <a:off x="6647339" y="4587363"/>
            <a:ext cx="306988" cy="2859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à coins arrondis 91"/>
          <p:cNvSpPr/>
          <p:nvPr/>
        </p:nvSpPr>
        <p:spPr>
          <a:xfrm>
            <a:off x="4038832" y="5195815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Rectangle à coins arrondis 92"/>
          <p:cNvSpPr/>
          <p:nvPr/>
        </p:nvSpPr>
        <p:spPr>
          <a:xfrm>
            <a:off x="4362964" y="5202349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 à coins arrondis 93"/>
          <p:cNvSpPr/>
          <p:nvPr/>
        </p:nvSpPr>
        <p:spPr>
          <a:xfrm>
            <a:off x="4679323" y="5197813"/>
            <a:ext cx="306988" cy="27475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à coins arrondis 94"/>
          <p:cNvSpPr/>
          <p:nvPr/>
        </p:nvSpPr>
        <p:spPr>
          <a:xfrm>
            <a:off x="5010585" y="519834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Rectangle à coins arrondis 95"/>
          <p:cNvSpPr/>
          <p:nvPr/>
        </p:nvSpPr>
        <p:spPr>
          <a:xfrm>
            <a:off x="5335465" y="5197813"/>
            <a:ext cx="306988" cy="28845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Rectangle à coins arrondis 96"/>
          <p:cNvSpPr/>
          <p:nvPr/>
        </p:nvSpPr>
        <p:spPr>
          <a:xfrm>
            <a:off x="5663924" y="519127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Rectangle à coins arrondis 97"/>
          <p:cNvSpPr/>
          <p:nvPr/>
        </p:nvSpPr>
        <p:spPr>
          <a:xfrm>
            <a:off x="5989705" y="519127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à coins arrondis 98"/>
          <p:cNvSpPr/>
          <p:nvPr/>
        </p:nvSpPr>
        <p:spPr>
          <a:xfrm>
            <a:off x="6315486" y="519127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à coins arrondis 99"/>
          <p:cNvSpPr/>
          <p:nvPr/>
        </p:nvSpPr>
        <p:spPr>
          <a:xfrm>
            <a:off x="3378363" y="5202004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Rectangle à coins arrondis 100"/>
          <p:cNvSpPr/>
          <p:nvPr/>
        </p:nvSpPr>
        <p:spPr>
          <a:xfrm>
            <a:off x="6973072" y="5192741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Rectangle à coins arrondis 101"/>
          <p:cNvSpPr/>
          <p:nvPr/>
        </p:nvSpPr>
        <p:spPr>
          <a:xfrm>
            <a:off x="3711179" y="5199057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à coins arrondis 102"/>
          <p:cNvSpPr/>
          <p:nvPr/>
        </p:nvSpPr>
        <p:spPr>
          <a:xfrm>
            <a:off x="7295074" y="5191365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à coins arrondis 103"/>
          <p:cNvSpPr/>
          <p:nvPr/>
        </p:nvSpPr>
        <p:spPr>
          <a:xfrm>
            <a:off x="7627890" y="5195946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 à coins arrondis 104"/>
          <p:cNvSpPr/>
          <p:nvPr/>
        </p:nvSpPr>
        <p:spPr>
          <a:xfrm>
            <a:off x="7959152" y="5203016"/>
            <a:ext cx="306988" cy="2812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ZoneTexte 105"/>
          <p:cNvSpPr txBox="1"/>
          <p:nvPr/>
        </p:nvSpPr>
        <p:spPr>
          <a:xfrm>
            <a:off x="7952255" y="5204201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3376762" y="5205730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Rectangle à coins arrondis 107"/>
          <p:cNvSpPr/>
          <p:nvPr/>
        </p:nvSpPr>
        <p:spPr>
          <a:xfrm>
            <a:off x="6647188" y="5191277"/>
            <a:ext cx="306988" cy="28599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ZoneTexte 108"/>
          <p:cNvSpPr txBox="1"/>
          <p:nvPr/>
        </p:nvSpPr>
        <p:spPr>
          <a:xfrm>
            <a:off x="4684930" y="2765693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5027739" y="2780212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5671398" y="277516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5357115" y="2777540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6658177" y="2763126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7011407" y="2767769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6351189" y="2771064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7310713" y="2759433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4990178" y="3368760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ZoneTexte 117"/>
          <p:cNvSpPr txBox="1"/>
          <p:nvPr/>
        </p:nvSpPr>
        <p:spPr>
          <a:xfrm>
            <a:off x="5335264" y="3371853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ZoneTexte 118"/>
          <p:cNvSpPr txBox="1"/>
          <p:nvPr/>
        </p:nvSpPr>
        <p:spPr>
          <a:xfrm>
            <a:off x="5668687" y="3359268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ZoneTexte 119"/>
          <p:cNvSpPr txBox="1"/>
          <p:nvPr/>
        </p:nvSpPr>
        <p:spPr>
          <a:xfrm>
            <a:off x="5987756" y="3362005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ZoneTexte 120"/>
          <p:cNvSpPr txBox="1"/>
          <p:nvPr/>
        </p:nvSpPr>
        <p:spPr>
          <a:xfrm>
            <a:off x="6985612" y="334656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ZoneTexte 121"/>
          <p:cNvSpPr txBox="1"/>
          <p:nvPr/>
        </p:nvSpPr>
        <p:spPr>
          <a:xfrm>
            <a:off x="6646459" y="3362007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ZoneTexte 122"/>
          <p:cNvSpPr txBox="1"/>
          <p:nvPr/>
        </p:nvSpPr>
        <p:spPr>
          <a:xfrm>
            <a:off x="6301658" y="3362006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ZoneTexte 123"/>
          <p:cNvSpPr txBox="1"/>
          <p:nvPr/>
        </p:nvSpPr>
        <p:spPr>
          <a:xfrm>
            <a:off x="6000541" y="460466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ZoneTexte 124"/>
          <p:cNvSpPr txBox="1"/>
          <p:nvPr/>
        </p:nvSpPr>
        <p:spPr>
          <a:xfrm>
            <a:off x="5686114" y="4583656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ZoneTexte 125"/>
          <p:cNvSpPr txBox="1"/>
          <p:nvPr/>
        </p:nvSpPr>
        <p:spPr>
          <a:xfrm>
            <a:off x="5346961" y="4599102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ZoneTexte 126"/>
          <p:cNvSpPr txBox="1"/>
          <p:nvPr/>
        </p:nvSpPr>
        <p:spPr>
          <a:xfrm>
            <a:off x="6336664" y="4575076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ZoneTexte 127"/>
          <p:cNvSpPr txBox="1"/>
          <p:nvPr/>
        </p:nvSpPr>
        <p:spPr>
          <a:xfrm>
            <a:off x="8676135" y="2788697"/>
            <a:ext cx="455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171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ZoneTexte 128"/>
          <p:cNvSpPr txBox="1"/>
          <p:nvPr/>
        </p:nvSpPr>
        <p:spPr>
          <a:xfrm>
            <a:off x="8680802" y="4590971"/>
            <a:ext cx="42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ZoneTexte 129"/>
          <p:cNvSpPr txBox="1"/>
          <p:nvPr/>
        </p:nvSpPr>
        <p:spPr>
          <a:xfrm>
            <a:off x="8677700" y="3992308"/>
            <a:ext cx="4271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156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ZoneTexte 130"/>
          <p:cNvSpPr txBox="1"/>
          <p:nvPr/>
        </p:nvSpPr>
        <p:spPr>
          <a:xfrm>
            <a:off x="8678008" y="3352773"/>
            <a:ext cx="4938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181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ZoneTexte 131"/>
          <p:cNvSpPr txBox="1"/>
          <p:nvPr/>
        </p:nvSpPr>
        <p:spPr>
          <a:xfrm>
            <a:off x="8679121" y="5209185"/>
            <a:ext cx="4492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114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ZoneTexte 132"/>
          <p:cNvSpPr txBox="1"/>
          <p:nvPr/>
        </p:nvSpPr>
        <p:spPr>
          <a:xfrm>
            <a:off x="8209967" y="2397810"/>
            <a:ext cx="1480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cs typeface="Arial" panose="020B0604020202020204" pitchFamily="34" charset="0"/>
              </a:rPr>
              <a:t>Total energy cost</a:t>
            </a:r>
            <a:endParaRPr lang="fr-FR" sz="2000" dirty="0">
              <a:cs typeface="Arial" panose="020B0604020202020204" pitchFamily="34" charset="0"/>
            </a:endParaRPr>
          </a:p>
        </p:txBody>
      </p:sp>
      <p:sp>
        <p:nvSpPr>
          <p:cNvPr id="134" name="ZoneTexte 133"/>
          <p:cNvSpPr txBox="1"/>
          <p:nvPr/>
        </p:nvSpPr>
        <p:spPr>
          <a:xfrm>
            <a:off x="7622602" y="3366402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ZoneTexte 134"/>
          <p:cNvSpPr txBox="1"/>
          <p:nvPr/>
        </p:nvSpPr>
        <p:spPr>
          <a:xfrm>
            <a:off x="6942928" y="3976449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ZoneTexte 135"/>
          <p:cNvSpPr txBox="1"/>
          <p:nvPr/>
        </p:nvSpPr>
        <p:spPr>
          <a:xfrm>
            <a:off x="7309352" y="3966100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ZoneTexte 136"/>
          <p:cNvSpPr txBox="1"/>
          <p:nvPr/>
        </p:nvSpPr>
        <p:spPr>
          <a:xfrm>
            <a:off x="7637274" y="3967290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" name="ZoneTexte 137"/>
          <p:cNvSpPr txBox="1"/>
          <p:nvPr/>
        </p:nvSpPr>
        <p:spPr>
          <a:xfrm>
            <a:off x="6978641" y="4583656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ZoneTexte 138"/>
          <p:cNvSpPr txBox="1"/>
          <p:nvPr/>
        </p:nvSpPr>
        <p:spPr>
          <a:xfrm>
            <a:off x="7303521" y="4591317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ZoneTexte 139"/>
          <p:cNvSpPr txBox="1"/>
          <p:nvPr/>
        </p:nvSpPr>
        <p:spPr>
          <a:xfrm>
            <a:off x="7627564" y="4588626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ZoneTexte 140"/>
          <p:cNvSpPr txBox="1"/>
          <p:nvPr/>
        </p:nvSpPr>
        <p:spPr>
          <a:xfrm>
            <a:off x="6621655" y="4594433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ZoneTexte 141"/>
          <p:cNvSpPr txBox="1"/>
          <p:nvPr/>
        </p:nvSpPr>
        <p:spPr>
          <a:xfrm>
            <a:off x="6649919" y="5192741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ZoneTexte 142"/>
          <p:cNvSpPr txBox="1"/>
          <p:nvPr/>
        </p:nvSpPr>
        <p:spPr>
          <a:xfrm>
            <a:off x="6992340" y="5195710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ZoneTexte 143"/>
          <p:cNvSpPr txBox="1"/>
          <p:nvPr/>
        </p:nvSpPr>
        <p:spPr>
          <a:xfrm>
            <a:off x="7299149" y="5193080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ZoneTexte 144"/>
          <p:cNvSpPr txBox="1"/>
          <p:nvPr/>
        </p:nvSpPr>
        <p:spPr>
          <a:xfrm>
            <a:off x="7640860" y="5183460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ZoneTexte 145"/>
          <p:cNvSpPr txBox="1"/>
          <p:nvPr/>
        </p:nvSpPr>
        <p:spPr>
          <a:xfrm>
            <a:off x="6295940" y="5199274"/>
            <a:ext cx="3424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fr-FR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ZoneTexte 146"/>
          <p:cNvSpPr txBox="1"/>
          <p:nvPr/>
        </p:nvSpPr>
        <p:spPr>
          <a:xfrm>
            <a:off x="4354080" y="2770709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ZoneTexte 147"/>
          <p:cNvSpPr txBox="1"/>
          <p:nvPr/>
        </p:nvSpPr>
        <p:spPr>
          <a:xfrm>
            <a:off x="3695908" y="2782662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" name="ZoneTexte 148"/>
          <p:cNvSpPr txBox="1"/>
          <p:nvPr/>
        </p:nvSpPr>
        <p:spPr>
          <a:xfrm>
            <a:off x="4029928" y="2788577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3720563" y="3978458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3681858" y="3390415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ZoneTexte 151"/>
          <p:cNvSpPr txBox="1"/>
          <p:nvPr/>
        </p:nvSpPr>
        <p:spPr>
          <a:xfrm>
            <a:off x="3703735" y="4584507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ZoneTexte 152"/>
          <p:cNvSpPr txBox="1"/>
          <p:nvPr/>
        </p:nvSpPr>
        <p:spPr>
          <a:xfrm>
            <a:off x="3993068" y="3381947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ZoneTexte 153"/>
          <p:cNvSpPr txBox="1"/>
          <p:nvPr/>
        </p:nvSpPr>
        <p:spPr>
          <a:xfrm>
            <a:off x="3707543" y="5209373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ZoneTexte 154"/>
          <p:cNvSpPr txBox="1"/>
          <p:nvPr/>
        </p:nvSpPr>
        <p:spPr>
          <a:xfrm>
            <a:off x="4007180" y="5197475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6" name="ZoneTexte 155"/>
          <p:cNvSpPr txBox="1"/>
          <p:nvPr/>
        </p:nvSpPr>
        <p:spPr>
          <a:xfrm>
            <a:off x="4021136" y="3978934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ZoneTexte 156"/>
          <p:cNvSpPr txBox="1"/>
          <p:nvPr/>
        </p:nvSpPr>
        <p:spPr>
          <a:xfrm>
            <a:off x="4038236" y="4590971"/>
            <a:ext cx="3702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ZoneTexte 157"/>
          <p:cNvSpPr txBox="1"/>
          <p:nvPr/>
        </p:nvSpPr>
        <p:spPr>
          <a:xfrm>
            <a:off x="4357685" y="3359826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ZoneTexte 158"/>
          <p:cNvSpPr txBox="1"/>
          <p:nvPr/>
        </p:nvSpPr>
        <p:spPr>
          <a:xfrm>
            <a:off x="4655596" y="3366568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ZoneTexte 159"/>
          <p:cNvSpPr txBox="1"/>
          <p:nvPr/>
        </p:nvSpPr>
        <p:spPr>
          <a:xfrm>
            <a:off x="6671787" y="3955938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1" name="ZoneTexte 160"/>
          <p:cNvSpPr txBox="1"/>
          <p:nvPr/>
        </p:nvSpPr>
        <p:spPr>
          <a:xfrm>
            <a:off x="6332634" y="3971384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ZoneTexte 161"/>
          <p:cNvSpPr txBox="1"/>
          <p:nvPr/>
        </p:nvSpPr>
        <p:spPr>
          <a:xfrm>
            <a:off x="5987833" y="3971383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ZoneTexte 162"/>
          <p:cNvSpPr txBox="1"/>
          <p:nvPr/>
        </p:nvSpPr>
        <p:spPr>
          <a:xfrm>
            <a:off x="5364885" y="396062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ZoneTexte 163"/>
          <p:cNvSpPr txBox="1"/>
          <p:nvPr/>
        </p:nvSpPr>
        <p:spPr>
          <a:xfrm>
            <a:off x="5683954" y="3963358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ZoneTexte 164"/>
          <p:cNvSpPr txBox="1"/>
          <p:nvPr/>
        </p:nvSpPr>
        <p:spPr>
          <a:xfrm>
            <a:off x="5013201" y="396997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ZoneTexte 165"/>
          <p:cNvSpPr txBox="1"/>
          <p:nvPr/>
        </p:nvSpPr>
        <p:spPr>
          <a:xfrm>
            <a:off x="4380708" y="3961037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" name="ZoneTexte 166"/>
          <p:cNvSpPr txBox="1"/>
          <p:nvPr/>
        </p:nvSpPr>
        <p:spPr>
          <a:xfrm>
            <a:off x="4678619" y="3967779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8" name="ZoneTexte 167"/>
          <p:cNvSpPr txBox="1"/>
          <p:nvPr/>
        </p:nvSpPr>
        <p:spPr>
          <a:xfrm>
            <a:off x="5030348" y="4583656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9" name="ZoneTexte 168"/>
          <p:cNvSpPr txBox="1"/>
          <p:nvPr/>
        </p:nvSpPr>
        <p:spPr>
          <a:xfrm>
            <a:off x="4691195" y="4599102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ZoneTexte 169"/>
          <p:cNvSpPr txBox="1"/>
          <p:nvPr/>
        </p:nvSpPr>
        <p:spPr>
          <a:xfrm>
            <a:off x="4346394" y="459910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1" name="ZoneTexte 170"/>
          <p:cNvSpPr txBox="1"/>
          <p:nvPr/>
        </p:nvSpPr>
        <p:spPr>
          <a:xfrm>
            <a:off x="6023262" y="519773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j2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2" name="ZoneTexte 171"/>
          <p:cNvSpPr txBox="1"/>
          <p:nvPr/>
        </p:nvSpPr>
        <p:spPr>
          <a:xfrm>
            <a:off x="5708835" y="5176726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3" name="ZoneTexte 172"/>
          <p:cNvSpPr txBox="1"/>
          <p:nvPr/>
        </p:nvSpPr>
        <p:spPr>
          <a:xfrm>
            <a:off x="5369682" y="5192172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j3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" name="ZoneTexte 173"/>
          <p:cNvSpPr txBox="1"/>
          <p:nvPr/>
        </p:nvSpPr>
        <p:spPr>
          <a:xfrm>
            <a:off x="5053069" y="5176726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5" name="ZoneTexte 174"/>
          <p:cNvSpPr txBox="1"/>
          <p:nvPr/>
        </p:nvSpPr>
        <p:spPr>
          <a:xfrm>
            <a:off x="4713916" y="5192172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6" name="ZoneTexte 175"/>
          <p:cNvSpPr txBox="1"/>
          <p:nvPr/>
        </p:nvSpPr>
        <p:spPr>
          <a:xfrm>
            <a:off x="4369115" y="5192171"/>
            <a:ext cx="315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j1</a:t>
            </a:r>
            <a:endParaRPr lang="fr-FR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7" name="ZoneTexte 176"/>
          <p:cNvSpPr txBox="1"/>
          <p:nvPr/>
        </p:nvSpPr>
        <p:spPr>
          <a:xfrm>
            <a:off x="755497" y="4838850"/>
            <a:ext cx="1546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Backward step</a:t>
            </a:r>
          </a:p>
        </p:txBody>
      </p:sp>
      <p:sp>
        <p:nvSpPr>
          <p:cNvPr id="178" name="Ellipse 177"/>
          <p:cNvSpPr/>
          <p:nvPr/>
        </p:nvSpPr>
        <p:spPr>
          <a:xfrm>
            <a:off x="8668404" y="5131515"/>
            <a:ext cx="452231" cy="412515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9" name="ZoneTexte 178"/>
              <p:cNvSpPr txBox="1"/>
              <p:nvPr/>
            </p:nvSpPr>
            <p:spPr>
              <a:xfrm>
                <a:off x="757241" y="5790165"/>
                <a:ext cx="28887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114,168</m:t>
                              </m:r>
                            </m:e>
                          </m:d>
                        </m:e>
                      </m:func>
                      <m:r>
                        <a:rPr lang="fr-FR" i="1">
                          <a:latin typeface="Cambria Math" panose="02040503050406030204" pitchFamily="18" charset="0"/>
                        </a:rPr>
                        <m:t>=114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9" name="ZoneTexte 1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241" y="5790164"/>
                <a:ext cx="2888740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1477" r="-1477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0" name="Étoile à 5 branches 179"/>
          <p:cNvSpPr/>
          <p:nvPr/>
        </p:nvSpPr>
        <p:spPr>
          <a:xfrm>
            <a:off x="3070984" y="5158432"/>
            <a:ext cx="216024" cy="256258"/>
          </a:xfrm>
          <a:prstGeom prst="star5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Heuristic algorithm</a:t>
            </a:r>
          </a:p>
        </p:txBody>
      </p:sp>
    </p:spTree>
    <p:extLst>
      <p:ext uri="{BB962C8B-B14F-4D97-AF65-F5344CB8AC3E}">
        <p14:creationId xmlns:p14="http://schemas.microsoft.com/office/powerpoint/2010/main" val="268380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 animBg="1"/>
      <p:bldP spid="28" grpId="0" animBg="1"/>
      <p:bldP spid="29" grpId="0" animBg="1"/>
      <p:bldP spid="31" grpId="0"/>
      <p:bldP spid="32" grpId="0"/>
      <p:bldP spid="33" grpId="0"/>
      <p:bldP spid="34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/>
      <p:bldP spid="73" grpId="0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/>
      <p:bldP spid="90" grpId="0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/>
      <p:bldP spid="107" grpId="0"/>
      <p:bldP spid="108" grpId="0" animBg="1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8" grpId="0" animBg="1"/>
      <p:bldP spid="179" grpId="0"/>
      <p:bldP spid="18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ICD – LOSI / UMR-CNRS-6281</a:t>
            </a:r>
            <a:endParaRPr lang="fr-FR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223269-235E-4343-8F1B-13F79B92651A}" type="slidenum">
              <a:rPr lang="fr-FR" smtClean="0"/>
              <a:pPr algn="l"/>
              <a:t>2</a:t>
            </a:fld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ce réservé du texte 4"/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275480" y="1772816"/>
                <a:ext cx="8202912" cy="4726410"/>
              </a:xfrm>
            </p:spPr>
            <p:txBody>
              <a:bodyPr>
                <a:normAutofit fontScale="70000" lnSpcReduction="20000"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n-US" sz="2400" b="1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Introduction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endParaRPr lang="en-US" sz="2400" b="1" dirty="0" smtClean="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sz="2400" b="1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Problem 1: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1 (different states) |𝑠𝑒𝑞𝑢𝑒𝑛𝑐𝑒,  𝑇𝑂𝑈|𝑇𝐸𝐶</a:t>
                </a:r>
                <a:endParaRPr lang="en-US" sz="2000" dirty="0">
                  <a:solidFill>
                    <a:schemeClr val="accent2"/>
                  </a:solidFill>
                  <a:cs typeface="Times New Roman" panose="02020603050405020304" pitchFamily="18" charset="0"/>
                </a:endParaRPr>
              </a:p>
              <a:p>
                <a:pPr lvl="1">
                  <a:buFont typeface="Wingdings" panose="05000000000000000000" pitchFamily="2" charset="2"/>
                  <a:buChar char="q"/>
                </a:pPr>
                <a:endParaRPr lang="en-US" sz="2200" b="1" dirty="0" smtClean="0">
                  <a:solidFill>
                    <a:schemeClr val="accent2"/>
                  </a:solidFill>
                  <a:cs typeface="Times New Roman" panose="02020603050405020304" pitchFamily="18" charset="0"/>
                </a:endParaRP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sz="2200" b="1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sz="2200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Definition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sz="22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I</a:t>
                </a:r>
                <a:r>
                  <a:rPr lang="en-US" sz="2200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mproved model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endParaRPr lang="en-US" sz="2400" b="1" dirty="0" smtClean="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sz="2400" b="1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Problem 2: </a:t>
                </a:r>
                <a:r>
                  <a:rPr lang="en-US" sz="2000" dirty="0">
                    <a:solidFill>
                      <a:srgbClr val="FF0000"/>
                    </a:solidFill>
                  </a:rPr>
                  <a:t>1 (different states) |</a:t>
                </a:r>
                <a14:m>
                  <m:oMath xmlns:m="http://schemas.openxmlformats.org/officeDocument/2006/math">
                    <m:r>
                      <a:rPr lang="fr-FR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𝑇𝑂𝑈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</a:rPr>
                  <a:t>|</a:t>
                </a:r>
                <a14:m>
                  <m:oMath xmlns:m="http://schemas.openxmlformats.org/officeDocument/2006/math">
                    <m:r>
                      <a:rPr lang="fr-FR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𝑇𝐸𝐶</m:t>
                    </m:r>
                  </m:oMath>
                </a14:m>
                <a:endParaRPr lang="en-US" sz="2000" dirty="0" smtClean="0">
                  <a:solidFill>
                    <a:srgbClr val="FF0000"/>
                  </a:solidFill>
                </a:endParaRPr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dirty="0">
                  <a:solidFill>
                    <a:srgbClr val="FF0000"/>
                  </a:solidFill>
                </a:endParaRP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sz="2200" dirty="0" smtClean="0">
                    <a:solidFill>
                      <a:schemeClr val="tx1"/>
                    </a:solidFill>
                  </a:rPr>
                  <a:t>Mathematical model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sz="2200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Proposed Heuristic </a:t>
                </a:r>
                <a:r>
                  <a:rPr lang="en-US" sz="22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and </a:t>
                </a:r>
                <a:r>
                  <a:rPr lang="en-US" sz="2200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Genetic </a:t>
                </a:r>
                <a:r>
                  <a:rPr lang="en-US" sz="22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algorithms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sz="2400" b="1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Problem 3: </a:t>
                </a:r>
                <a:r>
                  <a:rPr lang="en-US" sz="24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1 (different states) |</a:t>
                </a:r>
                <a:r>
                  <a:rPr lang="fr-FR" sz="20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fr-FR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𝑝𝑚𝑡𝑛</m:t>
                    </m:r>
                    <m:r>
                      <a:rPr lang="fr-FR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fr-FR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𝑇𝑂𝑈</m:t>
                    </m:r>
                  </m:oMath>
                </a14:m>
                <a:r>
                  <a:rPr lang="en-US" sz="2000" dirty="0">
                    <a:solidFill>
                      <a:srgbClr val="FF0000"/>
                    </a:solidFill>
                  </a:rPr>
                  <a:t>|</a:t>
                </a:r>
                <a14:m>
                  <m:oMath xmlns:m="http://schemas.openxmlformats.org/officeDocument/2006/math">
                    <m:r>
                      <a:rPr lang="fr-FR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𝑇𝐸𝐶</m:t>
                    </m:r>
                  </m:oMath>
                </a14:m>
                <a:endParaRPr lang="fr-FR" sz="2000" dirty="0" smtClean="0">
                  <a:solidFill>
                    <a:srgbClr val="FF0000"/>
                  </a:solidFill>
                </a:endParaRPr>
              </a:p>
              <a:p>
                <a:pPr lvl="1">
                  <a:buFont typeface="Wingdings" panose="05000000000000000000" pitchFamily="2" charset="2"/>
                  <a:buChar char="Ø"/>
                </a:pPr>
                <a:endParaRPr lang="en-US" sz="2200" b="1" dirty="0" smtClean="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sz="2200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Complexity analysis with a new dynamic programming approach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endParaRPr lang="en-US" sz="2400" b="1" dirty="0" smtClean="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sz="2400" b="1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Conclusions</a:t>
                </a:r>
              </a:p>
              <a:p>
                <a:pPr>
                  <a:buFont typeface="Wingdings" panose="05000000000000000000" pitchFamily="2" charset="2"/>
                  <a:buChar char="q"/>
                </a:pPr>
                <a:endParaRPr lang="en-US" sz="2400" b="1" dirty="0" smtClean="0">
                  <a:solidFill>
                    <a:schemeClr val="tx1"/>
                  </a:solidFill>
                  <a:cs typeface="Times New Roman" panose="020206030504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sz="2400" b="1" dirty="0" smtClean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Future Works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endParaRPr lang="fr-FR" dirty="0" smtClean="0"/>
              </a:p>
              <a:p>
                <a:endParaRPr lang="fr-FR" dirty="0" smtClean="0"/>
              </a:p>
              <a:p>
                <a:endParaRPr lang="fr-FR" dirty="0" smtClean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5" name="Espace réservé du text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275480" y="1772816"/>
                <a:ext cx="8202912" cy="4726410"/>
              </a:xfrm>
              <a:blipFill rotWithShape="0">
                <a:blip r:embed="rId2"/>
                <a:stretch>
                  <a:fillRect l="-297" t="-1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dirty="0" smtClean="0">
                <a:solidFill>
                  <a:schemeClr val="tx2"/>
                </a:solidFill>
              </a:rPr>
              <a:t>Index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93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73C98-8367-471D-95B9-F48E4B8F4E8B}" type="slidenum">
              <a:rPr lang="en-US" altLang="fr-FR" smtClean="0"/>
              <a:pPr>
                <a:defRPr/>
              </a:pPr>
              <a:t>20</a:t>
            </a:fld>
            <a:endParaRPr lang="en-US" alt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8484"/>
            <a:ext cx="9906000" cy="174264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584" y="4813299"/>
            <a:ext cx="8424936" cy="28579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79135" y="5120024"/>
            <a:ext cx="10294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(&gt;10)</a:t>
            </a:r>
          </a:p>
          <a:p>
            <a:r>
              <a:rPr lang="en-US" dirty="0" smtClean="0"/>
              <a:t>OFF (1)</a:t>
            </a:r>
          </a:p>
          <a:p>
            <a:r>
              <a:rPr lang="en-US" dirty="0" smtClean="0"/>
              <a:t>Ton (2)</a:t>
            </a:r>
          </a:p>
          <a:p>
            <a:r>
              <a:rPr lang="en-US" dirty="0" err="1" smtClean="0"/>
              <a:t>Toff</a:t>
            </a:r>
            <a:r>
              <a:rPr lang="en-US" dirty="0" smtClean="0"/>
              <a:t> (4)</a:t>
            </a:r>
          </a:p>
          <a:p>
            <a:r>
              <a:rPr lang="en-US" dirty="0" smtClean="0"/>
              <a:t>Idle (5)</a:t>
            </a:r>
            <a:endParaRPr lang="en-US" dirty="0"/>
          </a:p>
        </p:txBody>
      </p:sp>
      <p:sp>
        <p:nvSpPr>
          <p:cNvPr id="9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Genetic algorithm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-17884" y="1938803"/>
            <a:ext cx="4234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Each chromosome consists of T+1 genes</a:t>
            </a:r>
            <a:endParaRPr lang="en-US" dirty="0"/>
          </a:p>
        </p:txBody>
      </p:sp>
      <p:sp>
        <p:nvSpPr>
          <p:cNvPr id="10" name="ZoneTexte 9"/>
          <p:cNvSpPr txBox="1"/>
          <p:nvPr/>
        </p:nvSpPr>
        <p:spPr>
          <a:xfrm>
            <a:off x="4180921" y="1918573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/>
              <a:t>The related number in each gene represents the machine’s state in each period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09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oneTexte 12"/>
          <p:cNvSpPr txBox="1"/>
          <p:nvPr/>
        </p:nvSpPr>
        <p:spPr>
          <a:xfrm>
            <a:off x="466200" y="4274820"/>
            <a:ext cx="28777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smtClean="0">
                <a:cs typeface="Times New Roman" panose="02020603050405020304" pitchFamily="18" charset="0"/>
              </a:rPr>
              <a:t>Population size: 300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err="1" smtClean="0">
                <a:cs typeface="Times New Roman" panose="02020603050405020304" pitchFamily="18" charset="0"/>
              </a:rPr>
              <a:t>Number</a:t>
            </a:r>
            <a:r>
              <a:rPr lang="fr-FR" dirty="0" smtClean="0">
                <a:cs typeface="Times New Roman" panose="02020603050405020304" pitchFamily="18" charset="0"/>
              </a:rPr>
              <a:t> of </a:t>
            </a:r>
            <a:r>
              <a:rPr lang="fr-FR" dirty="0" err="1" smtClean="0">
                <a:cs typeface="Times New Roman" panose="02020603050405020304" pitchFamily="18" charset="0"/>
              </a:rPr>
              <a:t>Iterations</a:t>
            </a:r>
            <a:r>
              <a:rPr lang="fr-FR" dirty="0" smtClean="0">
                <a:cs typeface="Times New Roman" panose="02020603050405020304" pitchFamily="18" charset="0"/>
              </a:rPr>
              <a:t>: 300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smtClean="0">
                <a:cs typeface="Times New Roman" panose="02020603050405020304" pitchFamily="18" charset="0"/>
              </a:rPr>
              <a:t>Mutation rate: 0,15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fr-FR" dirty="0" err="1" smtClean="0">
                <a:cs typeface="Times New Roman" panose="02020603050405020304" pitchFamily="18" charset="0"/>
              </a:rPr>
              <a:t>Crossover</a:t>
            </a:r>
            <a:r>
              <a:rPr lang="fr-FR" dirty="0" smtClean="0">
                <a:cs typeface="Times New Roman" panose="02020603050405020304" pitchFamily="18" charset="0"/>
              </a:rPr>
              <a:t> rate:0,65</a:t>
            </a:r>
            <a:endParaRPr lang="fr-FR" dirty="0">
              <a:cs typeface="Times New Roman" panose="02020603050405020304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16496" y="2384710"/>
            <a:ext cx="35841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>
                <a:cs typeface="Times New Roman" panose="02020603050405020304" pitchFamily="18" charset="0"/>
              </a:rPr>
              <a:t>Roulette </a:t>
            </a:r>
            <a:r>
              <a:rPr lang="fr-FR" dirty="0" err="1">
                <a:cs typeface="Times New Roman" panose="02020603050405020304" pitchFamily="18" charset="0"/>
              </a:rPr>
              <a:t>wheel</a:t>
            </a:r>
            <a:r>
              <a:rPr lang="fr-FR" dirty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selection</a:t>
            </a:r>
            <a:endParaRPr lang="fr-FR" dirty="0" smtClean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smtClean="0">
                <a:cs typeface="Times New Roman" panose="02020603050405020304" pitchFamily="18" charset="0"/>
              </a:rPr>
              <a:t>Single point </a:t>
            </a:r>
            <a:r>
              <a:rPr lang="fr-FR" dirty="0" err="1" smtClean="0">
                <a:cs typeface="Times New Roman" panose="02020603050405020304" pitchFamily="18" charset="0"/>
              </a:rPr>
              <a:t>crossover</a:t>
            </a:r>
            <a:endParaRPr lang="fr-FR" dirty="0" smtClean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dirty="0" err="1" smtClean="0">
                <a:cs typeface="Times New Roman" panose="02020603050405020304" pitchFamily="18" charset="0"/>
              </a:rPr>
              <a:t>Random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gene</a:t>
            </a:r>
            <a:r>
              <a:rPr lang="fr-FR" dirty="0" smtClean="0"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cs typeface="Times New Roman" panose="02020603050405020304" pitchFamily="18" charset="0"/>
              </a:rPr>
              <a:t>selection</a:t>
            </a:r>
            <a:r>
              <a:rPr lang="fr-FR" dirty="0" smtClean="0">
                <a:cs typeface="Times New Roman" panose="02020603050405020304" pitchFamily="18" charset="0"/>
              </a:rPr>
              <a:t> mutation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02704" y="1666131"/>
            <a:ext cx="3241675" cy="4667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Generation of </a:t>
            </a:r>
            <a:r>
              <a:rPr lang="fr-FR" sz="1400" dirty="0" err="1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feasible</a:t>
            </a:r>
            <a:r>
              <a:rPr lang="fr-FR" sz="140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initial population </a:t>
            </a:r>
            <a:r>
              <a:rPr lang="en-US" sz="1400" dirty="0" smtClean="0">
                <a:cs typeface="Times New Roman" panose="02020603050405020304" pitchFamily="18" charset="0"/>
              </a:rPr>
              <a:t>g</a:t>
            </a:r>
            <a:endParaRPr lang="en-US" sz="1400" dirty="0"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02704" y="2307481"/>
            <a:ext cx="3241675" cy="3603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Evaluation of </a:t>
            </a:r>
            <a:r>
              <a:rPr lang="fr-FR" sz="1400" dirty="0" err="1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each</a:t>
            </a:r>
            <a:r>
              <a:rPr lang="fr-FR" sz="14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r>
              <a:rPr lang="fr-FR" sz="1400" dirty="0" err="1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individual</a:t>
            </a:r>
            <a:r>
              <a:rPr lang="fr-FR" sz="140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(Fitness</a:t>
            </a:r>
            <a:r>
              <a:rPr lang="fr-FR" sz="14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)</a:t>
            </a:r>
            <a:endParaRPr lang="fr-FR" sz="1400" dirty="0">
              <a:cs typeface="Times New Roman" panose="02020603050405020304" pitchFamily="18" charset="0"/>
            </a:endParaRPr>
          </a:p>
        </p:txBody>
      </p:sp>
      <p:sp>
        <p:nvSpPr>
          <p:cNvPr id="17" name="Losange 16"/>
          <p:cNvSpPr/>
          <p:nvPr/>
        </p:nvSpPr>
        <p:spPr>
          <a:xfrm>
            <a:off x="4991591" y="2832943"/>
            <a:ext cx="3240088" cy="539750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dirty="0" err="1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Iteration</a:t>
            </a:r>
            <a:r>
              <a:rPr lang="fr-FR" sz="120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&lt;= </a:t>
            </a:r>
            <a:r>
              <a:rPr lang="fr-FR" sz="1200" dirty="0" err="1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MaxIter</a:t>
            </a:r>
            <a:endParaRPr lang="en-US" sz="12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91591" y="3571131"/>
            <a:ext cx="3240088" cy="3603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Selection</a:t>
            </a:r>
            <a:r>
              <a:rPr lang="fr-FR" sz="140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endParaRPr lang="fr-FR" sz="1400" dirty="0"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002704" y="4129931"/>
            <a:ext cx="3241675" cy="3603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 err="1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Crossover</a:t>
            </a:r>
            <a:endParaRPr lang="fr-FR" sz="1400" dirty="0"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02704" y="4701431"/>
            <a:ext cx="3241675" cy="3603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Mutation</a:t>
            </a:r>
            <a:endParaRPr lang="fr-FR" sz="1200" dirty="0"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02704" y="5247531"/>
            <a:ext cx="3241675" cy="3603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4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Evaluation </a:t>
            </a:r>
            <a:r>
              <a:rPr lang="fr-FR" sz="140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of </a:t>
            </a:r>
            <a:r>
              <a:rPr lang="fr-FR" sz="1400" dirty="0" err="1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children</a:t>
            </a:r>
            <a:r>
              <a:rPr lang="fr-FR" sz="140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</a:t>
            </a:r>
            <a:r>
              <a:rPr lang="fr-FR" sz="140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(Fitness)</a:t>
            </a:r>
            <a:endParaRPr lang="fr-FR" sz="1400" dirty="0"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02704" y="5823793"/>
            <a:ext cx="3241675" cy="3603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120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Update initial population </a:t>
            </a:r>
            <a:r>
              <a:rPr lang="fr-FR" sz="1200" dirty="0" err="1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with</a:t>
            </a:r>
            <a:r>
              <a:rPr lang="fr-FR" sz="120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 the best </a:t>
            </a:r>
            <a:r>
              <a:rPr lang="fr-FR" sz="1200" dirty="0" err="1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children</a:t>
            </a:r>
            <a:endParaRPr lang="fr-FR" sz="1200" dirty="0">
              <a:cs typeface="Times New Roman" panose="02020603050405020304" pitchFamily="18" charset="0"/>
            </a:endParaRPr>
          </a:p>
        </p:txBody>
      </p:sp>
      <p:cxnSp>
        <p:nvCxnSpPr>
          <p:cNvPr id="23" name="Connecteur droit avec flèche 22"/>
          <p:cNvCxnSpPr>
            <a:stCxn id="17" idx="3"/>
          </p:cNvCxnSpPr>
          <p:nvPr/>
        </p:nvCxnSpPr>
        <p:spPr>
          <a:xfrm>
            <a:off x="8231679" y="3102818"/>
            <a:ext cx="67151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15" idx="2"/>
            <a:endCxn id="16" idx="0"/>
          </p:cNvCxnSpPr>
          <p:nvPr/>
        </p:nvCxnSpPr>
        <p:spPr>
          <a:xfrm>
            <a:off x="6623541" y="2132856"/>
            <a:ext cx="0" cy="1746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16" idx="2"/>
            <a:endCxn id="17" idx="0"/>
          </p:cNvCxnSpPr>
          <p:nvPr/>
        </p:nvCxnSpPr>
        <p:spPr>
          <a:xfrm flipH="1">
            <a:off x="6610841" y="2667843"/>
            <a:ext cx="12700" cy="1651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17" idx="2"/>
            <a:endCxn id="18" idx="0"/>
          </p:cNvCxnSpPr>
          <p:nvPr/>
        </p:nvCxnSpPr>
        <p:spPr>
          <a:xfrm>
            <a:off x="6610841" y="3372693"/>
            <a:ext cx="0" cy="1984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endCxn id="19" idx="0"/>
          </p:cNvCxnSpPr>
          <p:nvPr/>
        </p:nvCxnSpPr>
        <p:spPr>
          <a:xfrm>
            <a:off x="6610841" y="3920381"/>
            <a:ext cx="12700" cy="2095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19" idx="2"/>
            <a:endCxn id="20" idx="0"/>
          </p:cNvCxnSpPr>
          <p:nvPr/>
        </p:nvCxnSpPr>
        <p:spPr>
          <a:xfrm>
            <a:off x="6623541" y="4490293"/>
            <a:ext cx="0" cy="2111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6623541" y="5049093"/>
            <a:ext cx="0" cy="1873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endCxn id="22" idx="0"/>
          </p:cNvCxnSpPr>
          <p:nvPr/>
        </p:nvCxnSpPr>
        <p:spPr>
          <a:xfrm>
            <a:off x="6623541" y="5595193"/>
            <a:ext cx="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>
            <a:spLocks noChangeArrowheads="1"/>
          </p:cNvSpPr>
          <p:nvPr/>
        </p:nvSpPr>
        <p:spPr bwMode="auto">
          <a:xfrm>
            <a:off x="6695773" y="3308040"/>
            <a:ext cx="12477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1400" dirty="0" smtClean="0">
                <a:latin typeface="+mn-lt"/>
                <a:cs typeface="Times New Roman" pitchFamily="18" charset="0"/>
              </a:rPr>
              <a:t>No</a:t>
            </a:r>
            <a:endParaRPr lang="fr-FR" altLang="fr-FR" sz="1200" dirty="0">
              <a:latin typeface="+mn-lt"/>
              <a:cs typeface="Times New Roman" pitchFamily="18" charset="0"/>
            </a:endParaRPr>
          </a:p>
        </p:txBody>
      </p:sp>
      <p:cxnSp>
        <p:nvCxnSpPr>
          <p:cNvPr id="32" name="Connecteur en angle 31"/>
          <p:cNvCxnSpPr>
            <a:stCxn id="22" idx="2"/>
            <a:endCxn id="17" idx="1"/>
          </p:cNvCxnSpPr>
          <p:nvPr/>
        </p:nvCxnSpPr>
        <p:spPr>
          <a:xfrm rot="5400000" flipH="1">
            <a:off x="4266897" y="3827512"/>
            <a:ext cx="3081338" cy="1631950"/>
          </a:xfrm>
          <a:prstGeom prst="bentConnector4">
            <a:avLst>
              <a:gd name="adj1" fmla="val -7421"/>
              <a:gd name="adj2" fmla="val 114006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>
            <a:spLocks noChangeArrowheads="1"/>
          </p:cNvSpPr>
          <p:nvPr/>
        </p:nvSpPr>
        <p:spPr bwMode="auto">
          <a:xfrm>
            <a:off x="8418210" y="2782143"/>
            <a:ext cx="12477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1400" dirty="0" err="1" smtClean="0">
                <a:latin typeface="+mn-lt"/>
                <a:cs typeface="Times New Roman" pitchFamily="18" charset="0"/>
              </a:rPr>
              <a:t>Yes</a:t>
            </a:r>
            <a:r>
              <a:rPr lang="fr-FR" altLang="fr-FR" sz="1400" dirty="0" smtClean="0">
                <a:latin typeface="+mn-lt"/>
                <a:cs typeface="Times New Roman" pitchFamily="18" charset="0"/>
              </a:rPr>
              <a:t> (END)</a:t>
            </a:r>
            <a:endParaRPr lang="fr-FR" altLang="fr-FR" sz="1400" dirty="0">
              <a:latin typeface="+mn-lt"/>
              <a:cs typeface="Times New Roman" pitchFamily="18" charset="0"/>
            </a:endParaRPr>
          </a:p>
        </p:txBody>
      </p:sp>
      <p:sp>
        <p:nvSpPr>
          <p:cNvPr id="34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Genetic algorithm</a:t>
            </a:r>
          </a:p>
        </p:txBody>
      </p:sp>
    </p:spTree>
    <p:extLst>
      <p:ext uri="{BB962C8B-B14F-4D97-AF65-F5344CB8AC3E}">
        <p14:creationId xmlns:p14="http://schemas.microsoft.com/office/powerpoint/2010/main" val="90196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73C98-8367-471D-95B9-F48E4B8F4E8B}" type="slidenum">
              <a:rPr lang="en-US" altLang="fr-FR" smtClean="0"/>
              <a:pPr>
                <a:defRPr/>
              </a:pPr>
              <a:t>22</a:t>
            </a:fld>
            <a:endParaRPr lang="en-US" alt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52402" y="5517232"/>
                <a:ext cx="16264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00" b="0" i="1" smtClean="0">
                              <a:latin typeface="Cambria Math" panose="02040503050406030204" pitchFamily="18" charset="0"/>
                            </a:rPr>
                            <m:t>𝐺𝑎𝑝</m:t>
                          </m:r>
                        </m:e>
                        <m:sub>
                          <m:r>
                            <a:rPr lang="fr-FR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fr-FR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fr-FR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fr-FR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1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fr-FR" sz="1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fr-FR" sz="1400" b="1" i="1" smtClean="0">
                          <a:latin typeface="Cambria Math" panose="02040503050406030204" pitchFamily="18" charset="0"/>
                        </a:rPr>
                        <m:t>𝟖𝟏</m:t>
                      </m:r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02" y="5517232"/>
                <a:ext cx="1626488" cy="307777"/>
              </a:xfrm>
              <a:prstGeom prst="rect">
                <a:avLst/>
              </a:prstGeom>
              <a:blipFill rotWithShape="0">
                <a:blip r:embed="rId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52402" y="6225078"/>
                <a:ext cx="16160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00" b="0" i="1" smtClean="0">
                              <a:latin typeface="Cambria Math" panose="02040503050406030204" pitchFamily="18" charset="0"/>
                            </a:rPr>
                            <m:t>𝐺𝑎𝑝</m:t>
                          </m:r>
                        </m:e>
                        <m:sub>
                          <m:r>
                            <a:rPr lang="fr-FR" sz="1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fr-FR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fr-FR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1400" b="0" i="1" smtClean="0">
                              <a:latin typeface="Cambria Math" panose="02040503050406030204" pitchFamily="18" charset="0"/>
                            </a:rPr>
                            <m:t>%</m:t>
                          </m:r>
                        </m:e>
                      </m:d>
                      <m:r>
                        <a:rPr lang="fr-FR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1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fr-FR" sz="1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fr-FR" sz="1400" b="1" i="1" smtClean="0">
                          <a:latin typeface="Cambria Math" panose="02040503050406030204" pitchFamily="18" charset="0"/>
                        </a:rPr>
                        <m:t>𝟒𝟖</m:t>
                      </m:r>
                    </m:oMath>
                  </m:oMathPara>
                </a14:m>
                <a:endParaRPr lang="fr-FR" sz="1200" b="1" dirty="0"/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02" y="6225078"/>
                <a:ext cx="1616083" cy="307777"/>
              </a:xfrm>
              <a:prstGeom prst="rect">
                <a:avLst/>
              </a:prstGeom>
              <a:blipFill rotWithShape="0"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/>
              <p:cNvSpPr txBox="1"/>
              <p:nvPr/>
            </p:nvSpPr>
            <p:spPr>
              <a:xfrm>
                <a:off x="6713837" y="5445224"/>
                <a:ext cx="16839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00" b="0" i="1" smtClean="0">
                              <a:latin typeface="Cambria Math" panose="02040503050406030204" pitchFamily="18" charset="0"/>
                            </a:rPr>
                            <m:t>𝐶𝑃𝑈</m:t>
                          </m:r>
                        </m:e>
                        <m:sub>
                          <m:r>
                            <a:rPr lang="fr-FR" sz="14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d>
                        <m:dPr>
                          <m:ctrlPr>
                            <a:rPr lang="fr-FR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14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fr-FR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14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fr-FR" sz="1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fr-FR" sz="1400" b="1" i="1" smtClean="0">
                          <a:latin typeface="Cambria Math" panose="02040503050406030204" pitchFamily="18" charset="0"/>
                        </a:rPr>
                        <m:t>𝟗𝟒</m:t>
                      </m:r>
                      <m:r>
                        <a:rPr lang="fr-FR" sz="1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1400" b="1" i="1" smtClean="0">
                          <a:latin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fr-FR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3837" y="5445224"/>
                <a:ext cx="1683960" cy="3077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6702250" y="6078101"/>
                <a:ext cx="17776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400" b="0" i="1" smtClean="0">
                            <a:latin typeface="Cambria Math" panose="02040503050406030204" pitchFamily="18" charset="0"/>
                          </a:rPr>
                          <m:t>𝐶𝑃𝑈</m:t>
                        </m:r>
                      </m:e>
                      <m:sub>
                        <m:r>
                          <a:rPr lang="fr-FR" sz="1400" b="0" i="1" smtClean="0">
                            <a:latin typeface="Cambria Math" panose="02040503050406030204" pitchFamily="18" charset="0"/>
                          </a:rPr>
                          <m:t>𝐺𝐴</m:t>
                        </m:r>
                      </m:sub>
                    </m:sSub>
                    <m:d>
                      <m:dPr>
                        <m:ctrlPr>
                          <a:rPr lang="fr-FR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fr-FR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1400" b="1" i="1" smtClean="0">
                        <a:latin typeface="Cambria Math" panose="02040503050406030204" pitchFamily="18" charset="0"/>
                      </a:rPr>
                      <m:t>𝟒𝟕</m:t>
                    </m:r>
                    <m:r>
                      <a:rPr lang="fr-FR" sz="1400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fr-FR" sz="1400" b="1" i="1" smtClean="0">
                        <a:latin typeface="Cambria Math" panose="02040503050406030204" pitchFamily="18" charset="0"/>
                      </a:rPr>
                      <m:t>𝟑𝟕</m:t>
                    </m:r>
                  </m:oMath>
                </a14:m>
                <a:r>
                  <a:rPr lang="fr-FR" sz="1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</a:t>
                </a:r>
                <a:endParaRPr lang="fr-FR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2250" y="6078101"/>
                <a:ext cx="1777666" cy="307777"/>
              </a:xfrm>
              <a:prstGeom prst="rect">
                <a:avLst/>
              </a:prstGeom>
              <a:blipFill rotWithShape="0">
                <a:blip r:embed="rId5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Image 10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064" y="2132856"/>
            <a:ext cx="4324689" cy="3141886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89" y="1988840"/>
            <a:ext cx="4819311" cy="3328234"/>
          </a:xfrm>
          <a:prstGeom prst="rect">
            <a:avLst/>
          </a:prstGeom>
        </p:spPr>
      </p:pic>
      <p:sp>
        <p:nvSpPr>
          <p:cNvPr id="13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2"/>
                </a:solidFill>
              </a:rPr>
              <a:t>Comparison results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94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8464" y="1867351"/>
                <a:ext cx="9169400" cy="203132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  <a:defRPr/>
                </a:pPr>
                <a:r>
                  <a:rPr lang="en-US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Single </a:t>
                </a:r>
                <a:r>
                  <a:rPr lang="en-US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machine scheduling under volatile electricity price</a:t>
                </a:r>
                <a:r>
                  <a:rPr lang="en-US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marL="285750" indent="-285750">
                  <a:buFont typeface="Wingdings" panose="05000000000000000000" pitchFamily="2" charset="2"/>
                  <a:buChar char="ü"/>
                  <a:defRPr/>
                </a:pPr>
                <a:endParaRPr lang="en-US" dirty="0">
                  <a:solidFill>
                    <a:prstClr val="black"/>
                  </a:solidFill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ü"/>
                  <a:defRPr/>
                </a:pP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𝑇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periods, each period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=1,…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characterized by its own energy cost</a:t>
                </a:r>
                <a:r>
                  <a:rPr lang="en-US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ü"/>
                  <a:defRPr/>
                </a:pP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jobs : each job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fr-FR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=1,…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m:rPr>
                        <m:nor/>
                      </m:rPr>
                      <a:rPr lang="fr-FR" dirty="0">
                        <a:solidFill>
                          <a:prstClr val="black"/>
                        </a:solidFill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characterized by its own processing </a:t>
                </a:r>
                <a:r>
                  <a:rPr lang="en-US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times</a:t>
                </a:r>
              </a:p>
              <a:p>
                <a:pPr marL="285750" indent="-285750">
                  <a:buFont typeface="Wingdings" panose="05000000000000000000" pitchFamily="2" charset="2"/>
                  <a:buChar char="ü"/>
                  <a:defRPr/>
                </a:pPr>
                <a:endParaRPr lang="en-US" dirty="0">
                  <a:solidFill>
                    <a:prstClr val="black"/>
                  </a:solidFill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ü"/>
                  <a:defRPr/>
                </a:pPr>
                <a:r>
                  <a:rPr lang="en-US" dirty="0" smtClean="0">
                    <a:solidFill>
                      <a:schemeClr val="accent2"/>
                    </a:solidFill>
                    <a:cs typeface="Times New Roman" panose="02020603050405020304" pitchFamily="18" charset="0"/>
                  </a:rPr>
                  <a:t>preemption is allowed and jobs can be process arbitrary</a:t>
                </a:r>
                <a:endParaRPr lang="en-US" dirty="0">
                  <a:solidFill>
                    <a:schemeClr val="accent2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64" y="1867351"/>
                <a:ext cx="9169400" cy="2031325"/>
              </a:xfrm>
              <a:prstGeom prst="rect">
                <a:avLst/>
              </a:prstGeom>
              <a:blipFill rotWithShape="0">
                <a:blip r:embed="rId3"/>
                <a:stretch>
                  <a:fillRect l="-399" t="-1497" b="-3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e 30"/>
          <p:cNvGrpSpPr/>
          <p:nvPr/>
        </p:nvGrpSpPr>
        <p:grpSpPr>
          <a:xfrm>
            <a:off x="1476065" y="3933056"/>
            <a:ext cx="6624735" cy="2487826"/>
            <a:chOff x="1045255" y="1791731"/>
            <a:chExt cx="6834511" cy="2487826"/>
          </a:xfrm>
        </p:grpSpPr>
        <p:sp>
          <p:nvSpPr>
            <p:cNvPr id="32" name="Rectangle à coins arrondis 31"/>
            <p:cNvSpPr/>
            <p:nvPr/>
          </p:nvSpPr>
          <p:spPr>
            <a:xfrm>
              <a:off x="2145064" y="2557849"/>
              <a:ext cx="726096" cy="39541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OFF</a:t>
              </a:r>
              <a:endParaRPr lang="en-US" dirty="0"/>
            </a:p>
          </p:txBody>
        </p:sp>
        <p:sp>
          <p:nvSpPr>
            <p:cNvPr id="33" name="Rectangle à coins arrondis 32"/>
            <p:cNvSpPr/>
            <p:nvPr/>
          </p:nvSpPr>
          <p:spPr>
            <a:xfrm>
              <a:off x="3850005" y="2549612"/>
              <a:ext cx="890853" cy="39541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Turn on</a:t>
              </a:r>
              <a:endParaRPr lang="en-US" dirty="0"/>
            </a:p>
          </p:txBody>
        </p:sp>
        <p:sp>
          <p:nvSpPr>
            <p:cNvPr id="34" name="Rectangle à coins arrondis 33"/>
            <p:cNvSpPr/>
            <p:nvPr/>
          </p:nvSpPr>
          <p:spPr>
            <a:xfrm>
              <a:off x="5584215" y="2566088"/>
              <a:ext cx="726096" cy="39541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ON</a:t>
              </a:r>
              <a:endParaRPr lang="en-US" dirty="0"/>
            </a:p>
          </p:txBody>
        </p:sp>
        <p:sp>
          <p:nvSpPr>
            <p:cNvPr id="35" name="Rectangle à coins arrondis 34"/>
            <p:cNvSpPr/>
            <p:nvPr/>
          </p:nvSpPr>
          <p:spPr>
            <a:xfrm>
              <a:off x="7153670" y="2557849"/>
              <a:ext cx="726096" cy="39541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Idle</a:t>
              </a:r>
              <a:endParaRPr lang="en-US" dirty="0"/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5498009" y="3884141"/>
              <a:ext cx="898508" cy="39541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Turn off</a:t>
              </a:r>
              <a:endParaRPr lang="en-US" dirty="0"/>
            </a:p>
          </p:txBody>
        </p:sp>
        <p:sp>
          <p:nvSpPr>
            <p:cNvPr id="37" name="Organigramme : Connecteur 36"/>
            <p:cNvSpPr/>
            <p:nvPr/>
          </p:nvSpPr>
          <p:spPr>
            <a:xfrm>
              <a:off x="1105114" y="1791731"/>
              <a:ext cx="321276" cy="378941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rganigramme : Connecteur 37"/>
            <p:cNvSpPr/>
            <p:nvPr/>
          </p:nvSpPr>
          <p:spPr>
            <a:xfrm>
              <a:off x="1150918" y="3356698"/>
              <a:ext cx="275472" cy="239338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rganigramme : Connecteur 38"/>
            <p:cNvSpPr/>
            <p:nvPr/>
          </p:nvSpPr>
          <p:spPr>
            <a:xfrm>
              <a:off x="1045255" y="3278660"/>
              <a:ext cx="486801" cy="395417"/>
            </a:xfrm>
            <a:prstGeom prst="flowChartConnector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1426391" y="1832117"/>
              <a:ext cx="5845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Start</a:t>
              </a:r>
              <a:endParaRPr lang="en-US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1508849" y="3476367"/>
              <a:ext cx="5020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End</a:t>
              </a:r>
              <a:endParaRPr lang="en-US" dirty="0"/>
            </a:p>
          </p:txBody>
        </p:sp>
        <p:cxnSp>
          <p:nvCxnSpPr>
            <p:cNvPr id="42" name="Connecteur droit avec flèche 41"/>
            <p:cNvCxnSpPr>
              <a:stCxn id="37" idx="5"/>
              <a:endCxn id="32" idx="1"/>
            </p:cNvCxnSpPr>
            <p:nvPr/>
          </p:nvCxnSpPr>
          <p:spPr>
            <a:xfrm>
              <a:off x="1379340" y="2115177"/>
              <a:ext cx="765724" cy="6403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Connecteur droit avec flèche 42"/>
            <p:cNvCxnSpPr>
              <a:stCxn id="32" idx="3"/>
              <a:endCxn id="33" idx="1"/>
            </p:cNvCxnSpPr>
            <p:nvPr/>
          </p:nvCxnSpPr>
          <p:spPr>
            <a:xfrm flipV="1">
              <a:off x="2871160" y="2747321"/>
              <a:ext cx="978844" cy="82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Connecteur droit avec flèche 43"/>
            <p:cNvCxnSpPr>
              <a:stCxn id="33" idx="3"/>
              <a:endCxn id="34" idx="1"/>
            </p:cNvCxnSpPr>
            <p:nvPr/>
          </p:nvCxnSpPr>
          <p:spPr>
            <a:xfrm>
              <a:off x="4740857" y="2747320"/>
              <a:ext cx="843358" cy="164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Connecteur droit avec flèche 44"/>
            <p:cNvCxnSpPr>
              <a:stCxn id="34" idx="3"/>
              <a:endCxn id="35" idx="1"/>
            </p:cNvCxnSpPr>
            <p:nvPr/>
          </p:nvCxnSpPr>
          <p:spPr>
            <a:xfrm flipV="1">
              <a:off x="6310312" y="2755558"/>
              <a:ext cx="843359" cy="82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Connecteur droit avec flèche 45"/>
            <p:cNvCxnSpPr>
              <a:stCxn id="34" idx="2"/>
              <a:endCxn id="36" idx="0"/>
            </p:cNvCxnSpPr>
            <p:nvPr/>
          </p:nvCxnSpPr>
          <p:spPr>
            <a:xfrm>
              <a:off x="5947263" y="2961505"/>
              <a:ext cx="0" cy="9226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Connecteur droit avec flèche 46"/>
            <p:cNvCxnSpPr>
              <a:stCxn id="36" idx="1"/>
              <a:endCxn id="32" idx="2"/>
            </p:cNvCxnSpPr>
            <p:nvPr/>
          </p:nvCxnSpPr>
          <p:spPr>
            <a:xfrm flipH="1" flipV="1">
              <a:off x="2508113" y="2953265"/>
              <a:ext cx="2989897" cy="11285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Connecteur droit avec flèche 47"/>
            <p:cNvCxnSpPr>
              <a:stCxn id="32" idx="1"/>
              <a:endCxn id="39" idx="7"/>
            </p:cNvCxnSpPr>
            <p:nvPr/>
          </p:nvCxnSpPr>
          <p:spPr>
            <a:xfrm flipH="1">
              <a:off x="1460766" y="2755558"/>
              <a:ext cx="684299" cy="5810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Connecteur en arc 48"/>
            <p:cNvCxnSpPr>
              <a:stCxn id="35" idx="2"/>
              <a:endCxn id="34" idx="2"/>
            </p:cNvCxnSpPr>
            <p:nvPr/>
          </p:nvCxnSpPr>
          <p:spPr>
            <a:xfrm rot="5400000">
              <a:off x="6727873" y="2172658"/>
              <a:ext cx="8239" cy="1569455"/>
            </a:xfrm>
            <a:prstGeom prst="curvedConnector3">
              <a:avLst>
                <a:gd name="adj1" fmla="val 2874609"/>
              </a:avLst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Connecteur en arc 49"/>
            <p:cNvCxnSpPr>
              <a:stCxn id="35" idx="0"/>
              <a:endCxn id="35" idx="3"/>
            </p:cNvCxnSpPr>
            <p:nvPr/>
          </p:nvCxnSpPr>
          <p:spPr>
            <a:xfrm rot="16200000" flipH="1">
              <a:off x="7599388" y="2475179"/>
              <a:ext cx="197708" cy="363048"/>
            </a:xfrm>
            <a:prstGeom prst="curvedConnector4">
              <a:avLst>
                <a:gd name="adj1" fmla="val -115625"/>
                <a:gd name="adj2" fmla="val 162967"/>
              </a:avLst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Connecteur en arc 50"/>
            <p:cNvCxnSpPr>
              <a:stCxn id="34" idx="0"/>
              <a:endCxn id="34" idx="3"/>
            </p:cNvCxnSpPr>
            <p:nvPr/>
          </p:nvCxnSpPr>
          <p:spPr>
            <a:xfrm rot="16200000" flipH="1">
              <a:off x="6029933" y="2483418"/>
              <a:ext cx="197708" cy="363048"/>
            </a:xfrm>
            <a:prstGeom prst="curvedConnector4">
              <a:avLst>
                <a:gd name="adj1" fmla="val -115625"/>
                <a:gd name="adj2" fmla="val 162967"/>
              </a:avLst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Connecteur en arc 51"/>
            <p:cNvCxnSpPr>
              <a:stCxn id="32" idx="0"/>
              <a:endCxn id="32" idx="3"/>
            </p:cNvCxnSpPr>
            <p:nvPr/>
          </p:nvCxnSpPr>
          <p:spPr>
            <a:xfrm rot="16200000" flipH="1">
              <a:off x="2590782" y="2475179"/>
              <a:ext cx="197708" cy="363048"/>
            </a:xfrm>
            <a:prstGeom prst="curvedConnector4">
              <a:avLst>
                <a:gd name="adj1" fmla="val -115625"/>
                <a:gd name="adj2" fmla="val 162967"/>
              </a:avLst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aphicFrame>
        <p:nvGraphicFramePr>
          <p:cNvPr id="62" name="Objet 61"/>
          <p:cNvGraphicFramePr>
            <a:graphicFrameLocks noChangeAspect="1"/>
          </p:cNvGraphicFramePr>
          <p:nvPr>
            <p:extLst/>
          </p:nvPr>
        </p:nvGraphicFramePr>
        <p:xfrm>
          <a:off x="6954292" y="2892715"/>
          <a:ext cx="1281112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1" name="Equation" r:id="rId4" imgW="1041120" imgH="444240" progId="Equation.DSMT4">
                  <p:embed/>
                </p:oleObj>
              </mc:Choice>
              <mc:Fallback>
                <p:oleObj name="Equation" r:id="rId4" imgW="104112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4292" y="2892715"/>
                        <a:ext cx="1281112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t 62"/>
          <p:cNvGraphicFramePr>
            <a:graphicFrameLocks noChangeAspect="1"/>
          </p:cNvGraphicFramePr>
          <p:nvPr>
            <p:extLst/>
          </p:nvPr>
        </p:nvGraphicFramePr>
        <p:xfrm>
          <a:off x="7023408" y="2492751"/>
          <a:ext cx="72548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2" name="Equation" r:id="rId6" imgW="266400" imgH="228600" progId="Equation.DSMT4">
                  <p:embed/>
                </p:oleObj>
              </mc:Choice>
              <mc:Fallback>
                <p:oleObj name="Equation" r:id="rId6" imgW="266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3408" y="2492751"/>
                        <a:ext cx="725487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t 53"/>
          <p:cNvGraphicFramePr>
            <a:graphicFrameLocks noChangeAspect="1"/>
          </p:cNvGraphicFramePr>
          <p:nvPr>
            <p:extLst/>
          </p:nvPr>
        </p:nvGraphicFramePr>
        <p:xfrm>
          <a:off x="2351072" y="4197039"/>
          <a:ext cx="809581" cy="527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3" name="Equation" r:id="rId8" imgW="571320" imgH="457200" progId="Equation.DSMT4">
                  <p:embed/>
                </p:oleObj>
              </mc:Choice>
              <mc:Fallback>
                <p:oleObj name="Equation" r:id="rId8" imgW="5713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72" y="4197039"/>
                        <a:ext cx="809581" cy="5277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t 54"/>
          <p:cNvGraphicFramePr>
            <a:graphicFrameLocks noChangeAspect="1"/>
          </p:cNvGraphicFramePr>
          <p:nvPr>
            <p:extLst/>
          </p:nvPr>
        </p:nvGraphicFramePr>
        <p:xfrm>
          <a:off x="4269579" y="4139890"/>
          <a:ext cx="713804" cy="499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4" name="Equation" r:id="rId10" imgW="533160" imgH="457200" progId="Equation.DSMT4">
                  <p:embed/>
                </p:oleObj>
              </mc:Choice>
              <mc:Fallback>
                <p:oleObj name="Equation" r:id="rId10" imgW="5331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9579" y="4139890"/>
                        <a:ext cx="713804" cy="499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633474"/>
              </p:ext>
            </p:extLst>
          </p:nvPr>
        </p:nvGraphicFramePr>
        <p:xfrm>
          <a:off x="5829300" y="4217988"/>
          <a:ext cx="631825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5" name="Equation" r:id="rId12" imgW="469800" imgH="457200" progId="Equation.DSMT4">
                  <p:embed/>
                </p:oleObj>
              </mc:Choice>
              <mc:Fallback>
                <p:oleObj name="Equation" r:id="rId12" imgW="4698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9300" y="4217988"/>
                        <a:ext cx="631825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t 56"/>
          <p:cNvGraphicFramePr>
            <a:graphicFrameLocks noChangeAspect="1"/>
          </p:cNvGraphicFramePr>
          <p:nvPr>
            <p:extLst/>
          </p:nvPr>
        </p:nvGraphicFramePr>
        <p:xfrm>
          <a:off x="7290108" y="4183353"/>
          <a:ext cx="721575" cy="528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6" name="Equation" r:id="rId14" imgW="507960" imgH="457200" progId="Equation.DSMT4">
                  <p:embed/>
                </p:oleObj>
              </mc:Choice>
              <mc:Fallback>
                <p:oleObj name="Equation" r:id="rId14" imgW="5079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0108" y="4183353"/>
                        <a:ext cx="721575" cy="5286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t 63"/>
          <p:cNvGraphicFramePr>
            <a:graphicFrameLocks noChangeAspect="1"/>
          </p:cNvGraphicFramePr>
          <p:nvPr>
            <p:extLst/>
          </p:nvPr>
        </p:nvGraphicFramePr>
        <p:xfrm>
          <a:off x="6759574" y="5995954"/>
          <a:ext cx="713705" cy="504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7" name="Equation" r:id="rId16" imgW="558720" imgH="482400" progId="Equation.DSMT4">
                  <p:embed/>
                </p:oleObj>
              </mc:Choice>
              <mc:Fallback>
                <p:oleObj name="Equation" r:id="rId16" imgW="5587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9574" y="5995954"/>
                        <a:ext cx="713705" cy="5048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itre 7"/>
              <p:cNvSpPr txBox="1">
                <a:spLocks/>
              </p:cNvSpPr>
              <p:nvPr/>
            </p:nvSpPr>
            <p:spPr>
              <a:xfrm>
                <a:off x="2534731" y="620688"/>
                <a:ext cx="6396711" cy="86409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algn="l" defTabSz="914400" rtl="0" eaLnBrk="1" latinLnBrk="0" hangingPunct="1">
                  <a:spcBef>
                    <a:spcPct val="0"/>
                  </a:spcBef>
                  <a:buNone/>
                  <a:defRPr sz="2400" b="1" kern="1200">
                    <a:solidFill>
                      <a:srgbClr val="FF0000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en-US" dirty="0" smtClean="0">
                    <a:solidFill>
                      <a:schemeClr val="tx2"/>
                    </a:solidFill>
                  </a:rPr>
                  <a:t>Problem 3 (</a:t>
                </a:r>
                <a:r>
                  <a:rPr lang="en-US" sz="1600" b="0" dirty="0">
                    <a:latin typeface="+mn-lt"/>
                  </a:rPr>
                  <a:t>1 (different states) |</a:t>
                </a:r>
                <a:r>
                  <a:rPr lang="fr-FR" sz="1600" b="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fr-FR" sz="1600" b="0" i="1">
                        <a:latin typeface="Cambria Math" panose="02040503050406030204" pitchFamily="18" charset="0"/>
                      </a:rPr>
                      <m:t>𝑝𝑚𝑡𝑛</m:t>
                    </m:r>
                    <m:r>
                      <a:rPr lang="fr-FR" sz="1600" b="0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fr-FR" sz="1600" b="0" i="1">
                        <a:latin typeface="Cambria Math" panose="02040503050406030204" pitchFamily="18" charset="0"/>
                      </a:rPr>
                      <m:t>𝑇𝑂𝑈</m:t>
                    </m:r>
                  </m:oMath>
                </a14:m>
                <a:r>
                  <a:rPr lang="en-US" sz="1600" b="0" dirty="0">
                    <a:latin typeface="+mn-lt"/>
                  </a:rPr>
                  <a:t>|</a:t>
                </a:r>
                <a14:m>
                  <m:oMath xmlns:m="http://schemas.openxmlformats.org/officeDocument/2006/math">
                    <m:r>
                      <a:rPr lang="fr-FR" sz="1600" b="0" i="1">
                        <a:latin typeface="Cambria Math" panose="02040503050406030204" pitchFamily="18" charset="0"/>
                      </a:rPr>
                      <m:t>𝑇𝐸𝐶</m:t>
                    </m:r>
                  </m:oMath>
                </a14:m>
                <a:r>
                  <a:rPr lang="en-US" dirty="0" smtClean="0">
                    <a:solidFill>
                      <a:schemeClr val="tx2"/>
                    </a:solidFill>
                  </a:rPr>
                  <a:t>)</a:t>
                </a:r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3" name="Titr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4731" y="620688"/>
                <a:ext cx="6396711" cy="864096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172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824802" y="1652967"/>
            <a:ext cx="2817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cs typeface="Times New Roman" panose="02020603050405020304" pitchFamily="18" charset="0"/>
              </a:rPr>
              <a:t>T=15, Process </a:t>
            </a:r>
            <a:r>
              <a:rPr lang="en-US" dirty="0">
                <a:cs typeface="Times New Roman" panose="02020603050405020304" pitchFamily="18" charset="0"/>
              </a:rPr>
              <a:t>times= </a:t>
            </a:r>
            <a:r>
              <a:rPr lang="en-US" dirty="0" smtClean="0">
                <a:cs typeface="Times New Roman" panose="02020603050405020304" pitchFamily="18" charset="0"/>
              </a:rPr>
              <a:t>{2,1,2</a:t>
            </a:r>
            <a:r>
              <a:rPr lang="en-US" dirty="0">
                <a:cs typeface="Times New Roman" panose="02020603050405020304" pitchFamily="18" charset="0"/>
              </a:rPr>
              <a:t>}</a:t>
            </a: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=2,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3633220" y="1992996"/>
            <a:ext cx="31411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4081497" y="1631051"/>
            <a:ext cx="4217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Times New Roman" panose="02020603050405020304" pitchFamily="18" charset="0"/>
              </a:rPr>
              <a:t>2+1+1=4=The </a:t>
            </a:r>
            <a:r>
              <a:rPr lang="en-US" dirty="0">
                <a:cs typeface="Times New Roman" panose="02020603050405020304" pitchFamily="18" charset="0"/>
              </a:rPr>
              <a:t>necessary periods for initial and final set ups </a:t>
            </a:r>
          </a:p>
        </p:txBody>
      </p:sp>
      <p:sp>
        <p:nvSpPr>
          <p:cNvPr id="18" name="Flèche droite 17"/>
          <p:cNvSpPr/>
          <p:nvPr/>
        </p:nvSpPr>
        <p:spPr>
          <a:xfrm>
            <a:off x="128811" y="2477953"/>
            <a:ext cx="391303" cy="16764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ZoneTexte 18"/>
          <p:cNvSpPr txBox="1"/>
          <p:nvPr/>
        </p:nvSpPr>
        <p:spPr>
          <a:xfrm>
            <a:off x="625456" y="2377106"/>
            <a:ext cx="5564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4+5=9= </a:t>
            </a:r>
            <a:r>
              <a:rPr lang="en-US" dirty="0">
                <a:cs typeface="Times New Roman" panose="02020603050405020304" pitchFamily="18" charset="0"/>
              </a:rPr>
              <a:t>the minimum number of periods for this example</a:t>
            </a:r>
          </a:p>
        </p:txBody>
      </p:sp>
      <p:sp>
        <p:nvSpPr>
          <p:cNvPr id="20" name="Flèche droite 19"/>
          <p:cNvSpPr/>
          <p:nvPr/>
        </p:nvSpPr>
        <p:spPr>
          <a:xfrm>
            <a:off x="128811" y="2857648"/>
            <a:ext cx="391303" cy="20594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ZoneTexte 20"/>
          <p:cNvSpPr txBox="1"/>
          <p:nvPr/>
        </p:nvSpPr>
        <p:spPr>
          <a:xfrm>
            <a:off x="625456" y="2775955"/>
            <a:ext cx="7322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cs typeface="Times New Roman" panose="02020603050405020304" pitchFamily="18" charset="0"/>
              </a:rPr>
              <a:t>15-9=6= x (the </a:t>
            </a:r>
            <a:r>
              <a:rPr lang="en-US" dirty="0">
                <a:cs typeface="Times New Roman" panose="02020603050405020304" pitchFamily="18" charset="0"/>
              </a:rPr>
              <a:t>extra periods that machine must be in non-processing </a:t>
            </a:r>
            <a:r>
              <a:rPr lang="en-US" dirty="0" smtClean="0">
                <a:cs typeface="Times New Roman" panose="02020603050405020304" pitchFamily="18" charset="0"/>
              </a:rPr>
              <a:t>states)</a:t>
            </a:r>
            <a:endParaRPr lang="en-US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au 2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28811" y="3268170"/>
              <a:ext cx="9502297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5393"/>
                    <a:gridCol w="576064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9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15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dirty="0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fr-FR" b="0" i="1" dirty="0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 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140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fr-FR" sz="1400" b="0" i="1" smtClean="0">
                                    <a:latin typeface="Cambria Math" panose="02040503050406030204" pitchFamily="18" charset="0"/>
                                  </a:rPr>
                                  <m:t>𝑢𝑟𝑛</m:t>
                                </m:r>
                                <m:r>
                                  <a:rPr lang="fr-FR" sz="1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fr-FR" sz="1400" b="0" i="1" smtClean="0">
                                    <a:latin typeface="Cambria Math" panose="02040503050406030204" pitchFamily="18" charset="0"/>
                                  </a:rPr>
                                  <m:t>𝑜𝑛</m:t>
                                </m:r>
                              </m:oMath>
                            </m:oMathPara>
                          </a14:m>
                          <a:endParaRPr 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ON</a:t>
                          </a:r>
                          <a:endParaRPr 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140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fr-FR" sz="1400" b="0" i="1" smtClean="0">
                                    <a:latin typeface="Cambria Math" panose="02040503050406030204" pitchFamily="18" charset="0"/>
                                  </a:rPr>
                                  <m:t>𝑑𝑙𝑒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140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fr-FR" sz="1400" b="0" i="1" smtClean="0">
                                    <a:latin typeface="Cambria Math" panose="02040503050406030204" pitchFamily="18" charset="0"/>
                                  </a:rPr>
                                  <m:t>𝑢𝑟𝑛</m:t>
                                </m:r>
                                <m:r>
                                  <a:rPr lang="fr-FR" sz="1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fr-FR" sz="1400" b="0" i="1" smtClean="0">
                                    <a:latin typeface="Cambria Math" panose="02040503050406030204" pitchFamily="18" charset="0"/>
                                  </a:rPr>
                                  <m:t>𝑜𝑓𝑓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Sequence</a:t>
                          </a:r>
                          <a:endParaRPr lang="en-US" sz="14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6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Ton</a:t>
                          </a:r>
                          <a:endParaRPr lang="en-US" sz="16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Ton</a:t>
                          </a:r>
                          <a:endParaRPr lang="en-US" sz="16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job3</a:t>
                          </a:r>
                          <a:endParaRPr lang="en-US" b="0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job2</a:t>
                          </a:r>
                          <a:endParaRPr lang="en-US" sz="1400" b="0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job1</a:t>
                          </a:r>
                          <a:endParaRPr lang="en-US" sz="1400" b="0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job3</a:t>
                          </a:r>
                          <a:endParaRPr lang="en-US" sz="1400" b="0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job1</a:t>
                          </a:r>
                          <a:endParaRPr lang="en-US" sz="1400" b="0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err="1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Toff</a:t>
                          </a:r>
                          <a:endParaRPr lang="en-US" sz="16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au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99165949"/>
                  </p:ext>
                </p:extLst>
              </p:nvPr>
            </p:nvGraphicFramePr>
            <p:xfrm>
              <a:off x="128811" y="3268170"/>
              <a:ext cx="9502297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5393"/>
                    <a:gridCol w="576064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</a:t>
                          </a:r>
                          <a:endParaRPr 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9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15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46" t="-108197" r="-598214" b="-6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 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46" t="-308197" r="-598214" b="-4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ON</a:t>
                          </a:r>
                          <a:endParaRPr 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46" t="-506557" r="-598214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46" t="-606557" r="-598214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Sequence</a:t>
                          </a:r>
                          <a:endParaRPr lang="en-US" sz="14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6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Ton</a:t>
                          </a:r>
                          <a:endParaRPr lang="en-US" sz="16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Ton</a:t>
                          </a:r>
                          <a:endParaRPr lang="en-US" sz="16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job3</a:t>
                          </a:r>
                          <a:endParaRPr lang="en-US" b="0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job2</a:t>
                          </a:r>
                          <a:endParaRPr lang="en-US" sz="1400" b="0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job1</a:t>
                          </a:r>
                          <a:endParaRPr lang="en-US" sz="1400" b="0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job3</a:t>
                          </a:r>
                          <a:endParaRPr lang="en-US" sz="1400" b="0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job1</a:t>
                          </a:r>
                          <a:endParaRPr lang="en-US" sz="1400" b="0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err="1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Toff</a:t>
                          </a:r>
                          <a:endParaRPr lang="en-US" sz="16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1" dirty="0" smtClean="0">
                              <a:solidFill>
                                <a:srgbClr val="00B050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Off</a:t>
                          </a:r>
                          <a:endParaRPr lang="en-US" sz="1800" b="1" dirty="0">
                            <a:solidFill>
                              <a:srgbClr val="00B050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23" name="ZoneTexte 22"/>
          <p:cNvSpPr txBox="1"/>
          <p:nvPr/>
        </p:nvSpPr>
        <p:spPr>
          <a:xfrm>
            <a:off x="920552" y="6357773"/>
            <a:ext cx="7918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Total energy cost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[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0+2+5+4+6+1+3+2)+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*(3+2)+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*(5+4+2+3+4)+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*(7)]=155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Flèche droite 23"/>
          <p:cNvSpPr/>
          <p:nvPr/>
        </p:nvSpPr>
        <p:spPr>
          <a:xfrm>
            <a:off x="278001" y="6480656"/>
            <a:ext cx="642551" cy="12356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t 14"/>
          <p:cNvGraphicFramePr>
            <a:graphicFrameLocks noChangeAspect="1"/>
          </p:cNvGraphicFramePr>
          <p:nvPr>
            <p:extLst/>
          </p:nvPr>
        </p:nvGraphicFramePr>
        <p:xfrm>
          <a:off x="8489646" y="1565253"/>
          <a:ext cx="1160462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Equation" r:id="rId4" imgW="571320" imgH="1168200" progId="Equation.DSMT4">
                  <p:embed/>
                </p:oleObj>
              </mc:Choice>
              <mc:Fallback>
                <p:oleObj name="Equation" r:id="rId4" imgW="57132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9646" y="1565253"/>
                        <a:ext cx="1160462" cy="164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2"/>
                </a:solidFill>
              </a:rPr>
              <a:t>Problem 3: </a:t>
            </a:r>
            <a:r>
              <a:rPr lang="en-US" dirty="0">
                <a:solidFill>
                  <a:schemeClr val="tx2"/>
                </a:solidFill>
              </a:rPr>
              <a:t>Definition </a:t>
            </a:r>
          </a:p>
        </p:txBody>
      </p:sp>
    </p:spTree>
    <p:extLst>
      <p:ext uri="{BB962C8B-B14F-4D97-AF65-F5344CB8AC3E}">
        <p14:creationId xmlns:p14="http://schemas.microsoft.com/office/powerpoint/2010/main" val="165462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ICD – LOSI / UMR-CNRS-6281</a:t>
            </a:r>
            <a:endParaRPr lang="fr-FR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223269-235E-4343-8F1B-13F79B92651A}" type="slidenum">
              <a:rPr lang="fr-FR" smtClean="0"/>
              <a:pPr algn="l"/>
              <a:t>25</a:t>
            </a:fld>
            <a:endParaRPr lang="fr-FR" dirty="0"/>
          </a:p>
        </p:txBody>
      </p:sp>
      <p:sp>
        <p:nvSpPr>
          <p:cNvPr id="18" name="Espace réservé du contenu 2"/>
          <p:cNvSpPr txBox="1">
            <a:spLocks/>
          </p:cNvSpPr>
          <p:nvPr/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endParaRPr lang="en-US" dirty="0" smtClean="0"/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Model the problem consist of T periods and P process times, by using a finite graph which is decomposed in T+1  levels and P+2 lines 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Put the nodes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Draw the edges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Calculate the edges’ value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Compute the nodes’ cost</a:t>
            </a:r>
          </a:p>
          <a:p>
            <a:pPr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en-US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Find the shortest path between node (0,0) and node (P+1,T) of the graph by Dijkstra’s algorithm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6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An exact polynomial approach</a:t>
            </a:r>
          </a:p>
        </p:txBody>
      </p:sp>
    </p:spTree>
    <p:extLst>
      <p:ext uri="{BB962C8B-B14F-4D97-AF65-F5344CB8AC3E}">
        <p14:creationId xmlns:p14="http://schemas.microsoft.com/office/powerpoint/2010/main" val="4884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6" name="Tableau 215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874131" y="1595400"/>
              <a:ext cx="6815172" cy="53745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2165"/>
                    <a:gridCol w="420792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</a:tblGrid>
                  <a:tr h="2345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/>
                            <a:t>t</a:t>
                          </a:r>
                          <a:endParaRPr lang="en-US" sz="7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0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5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6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7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8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9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10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11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15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</a:tr>
                  <a:tr h="29718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5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fr-FR" sz="15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5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0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5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7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5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6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16" name="Tableau 2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22075509"/>
                  </p:ext>
                </p:extLst>
              </p:nvPr>
            </p:nvGraphicFramePr>
            <p:xfrm>
              <a:off x="874131" y="1595400"/>
              <a:ext cx="6815172" cy="53745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2165"/>
                    <a:gridCol w="420792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</a:tblGrid>
                  <a:tr h="2345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/>
                            <a:t>t</a:t>
                          </a:r>
                          <a:endParaRPr lang="en-US" sz="7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0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5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6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7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8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9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10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11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15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</a:tr>
                  <a:tr h="302896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4295" marR="74295" marT="37148" marB="37148">
                        <a:blipFill rotWithShape="0">
                          <a:blip r:embed="rId3"/>
                          <a:stretch>
                            <a:fillRect l="-1099" t="-80000" r="-1134066" b="-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0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5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7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5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6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</a:tr>
                </a:tbl>
              </a:graphicData>
            </a:graphic>
          </p:graphicFrame>
        </mc:Fallback>
      </mc:AlternateContent>
      <p:cxnSp>
        <p:nvCxnSpPr>
          <p:cNvPr id="60" name="Connecteur en arc 59"/>
          <p:cNvCxnSpPr>
            <a:stCxn id="5" idx="4"/>
            <a:endCxn id="13" idx="1"/>
          </p:cNvCxnSpPr>
          <p:nvPr/>
        </p:nvCxnSpPr>
        <p:spPr>
          <a:xfrm rot="16200000" flipH="1">
            <a:off x="1924443" y="2145833"/>
            <a:ext cx="487418" cy="1095172"/>
          </a:xfrm>
          <a:prstGeom prst="curvedConnector3">
            <a:avLst>
              <a:gd name="adj1" fmla="val 50000"/>
            </a:avLst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en arc 60"/>
          <p:cNvCxnSpPr>
            <a:stCxn id="13" idx="4"/>
            <a:endCxn id="21" idx="2"/>
          </p:cNvCxnSpPr>
          <p:nvPr/>
        </p:nvCxnSpPr>
        <p:spPr>
          <a:xfrm rot="16200000" flipH="1">
            <a:off x="2646084" y="3287920"/>
            <a:ext cx="568337" cy="277500"/>
          </a:xfrm>
          <a:prstGeom prst="curvedConnector2">
            <a:avLst/>
          </a:prstGeom>
          <a:ln w="31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en arc 63"/>
          <p:cNvCxnSpPr>
            <a:stCxn id="37" idx="4"/>
            <a:endCxn id="45" idx="2"/>
          </p:cNvCxnSpPr>
          <p:nvPr/>
        </p:nvCxnSpPr>
        <p:spPr>
          <a:xfrm rot="16200000" flipH="1">
            <a:off x="3798596" y="5313847"/>
            <a:ext cx="600453" cy="285909"/>
          </a:xfrm>
          <a:prstGeom prst="curvedConnector2">
            <a:avLst/>
          </a:prstGeom>
          <a:ln w="31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en arc 64"/>
          <p:cNvCxnSpPr>
            <a:stCxn id="45" idx="4"/>
            <a:endCxn id="53" idx="1"/>
          </p:cNvCxnSpPr>
          <p:nvPr/>
        </p:nvCxnSpPr>
        <p:spPr>
          <a:xfrm rot="16200000" flipH="1">
            <a:off x="4429884" y="5796368"/>
            <a:ext cx="511234" cy="673160"/>
          </a:xfrm>
          <a:prstGeom prst="curvedConnector3">
            <a:avLst>
              <a:gd name="adj1" fmla="val 50000"/>
            </a:avLst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en arc 65"/>
          <p:cNvCxnSpPr>
            <a:stCxn id="6" idx="4"/>
            <a:endCxn id="14" idx="0"/>
          </p:cNvCxnSpPr>
          <p:nvPr/>
        </p:nvCxnSpPr>
        <p:spPr>
          <a:xfrm rot="16200000" flipH="1">
            <a:off x="2389388" y="2090334"/>
            <a:ext cx="452181" cy="1170935"/>
          </a:xfrm>
          <a:prstGeom prst="curvedConnector3">
            <a:avLst>
              <a:gd name="adj1" fmla="val 50000"/>
            </a:avLst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en arc 70"/>
          <p:cNvCxnSpPr>
            <a:stCxn id="11" idx="4"/>
            <a:endCxn id="19" idx="1"/>
          </p:cNvCxnSpPr>
          <p:nvPr/>
        </p:nvCxnSpPr>
        <p:spPr>
          <a:xfrm rot="16200000" flipH="1">
            <a:off x="4259746" y="2145833"/>
            <a:ext cx="487418" cy="1095172"/>
          </a:xfrm>
          <a:prstGeom prst="curvedConnector3">
            <a:avLst>
              <a:gd name="adj1" fmla="val 50000"/>
            </a:avLst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en arc 72"/>
          <p:cNvCxnSpPr>
            <a:stCxn id="47" idx="4"/>
            <a:endCxn id="55" idx="1"/>
          </p:cNvCxnSpPr>
          <p:nvPr/>
        </p:nvCxnSpPr>
        <p:spPr>
          <a:xfrm rot="16200000" flipH="1">
            <a:off x="5244946" y="5796367"/>
            <a:ext cx="511234" cy="673160"/>
          </a:xfrm>
          <a:prstGeom prst="curvedConnector3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en arc 73"/>
          <p:cNvCxnSpPr>
            <a:stCxn id="48" idx="4"/>
            <a:endCxn id="56" idx="1"/>
          </p:cNvCxnSpPr>
          <p:nvPr/>
        </p:nvCxnSpPr>
        <p:spPr>
          <a:xfrm rot="16200000" flipH="1">
            <a:off x="5617211" y="5796368"/>
            <a:ext cx="511234" cy="673160"/>
          </a:xfrm>
          <a:prstGeom prst="curvedConnector3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en arc 75"/>
          <p:cNvCxnSpPr>
            <a:stCxn id="50" idx="4"/>
            <a:endCxn id="58" idx="1"/>
          </p:cNvCxnSpPr>
          <p:nvPr/>
        </p:nvCxnSpPr>
        <p:spPr>
          <a:xfrm rot="16200000" flipH="1">
            <a:off x="6389019" y="5798293"/>
            <a:ext cx="513763" cy="663537"/>
          </a:xfrm>
          <a:prstGeom prst="curvedConnector3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en arc 76"/>
          <p:cNvCxnSpPr>
            <a:stCxn id="51" idx="4"/>
            <a:endCxn id="59" idx="1"/>
          </p:cNvCxnSpPr>
          <p:nvPr/>
        </p:nvCxnSpPr>
        <p:spPr>
          <a:xfrm rot="16200000" flipH="1">
            <a:off x="6765186" y="5796368"/>
            <a:ext cx="511234" cy="673160"/>
          </a:xfrm>
          <a:prstGeom prst="curvedConnector3">
            <a:avLst/>
          </a:prstGeom>
          <a:ln w="31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en arc 79"/>
          <p:cNvCxnSpPr>
            <a:stCxn id="16" idx="4"/>
            <a:endCxn id="24" idx="2"/>
          </p:cNvCxnSpPr>
          <p:nvPr/>
        </p:nvCxnSpPr>
        <p:spPr>
          <a:xfrm rot="16200000" flipH="1">
            <a:off x="3833410" y="3287920"/>
            <a:ext cx="568337" cy="277500"/>
          </a:xfrm>
          <a:prstGeom prst="curvedConnector2">
            <a:avLst/>
          </a:prstGeom>
          <a:ln w="31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en arc 81"/>
          <p:cNvCxnSpPr>
            <a:stCxn id="18" idx="4"/>
            <a:endCxn id="26" idx="2"/>
          </p:cNvCxnSpPr>
          <p:nvPr/>
        </p:nvCxnSpPr>
        <p:spPr>
          <a:xfrm rot="16200000" flipH="1">
            <a:off x="4611292" y="3283769"/>
            <a:ext cx="568337" cy="277500"/>
          </a:xfrm>
          <a:prstGeom prst="curvedConnector2">
            <a:avLst/>
          </a:prstGeom>
          <a:ln w="31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en arc 82"/>
          <p:cNvCxnSpPr>
            <a:stCxn id="19" idx="4"/>
            <a:endCxn id="27" idx="2"/>
          </p:cNvCxnSpPr>
          <p:nvPr/>
        </p:nvCxnSpPr>
        <p:spPr>
          <a:xfrm rot="16200000" flipH="1">
            <a:off x="4981386" y="3287920"/>
            <a:ext cx="568337" cy="277500"/>
          </a:xfrm>
          <a:prstGeom prst="curvedConnector2">
            <a:avLst/>
          </a:prstGeom>
          <a:ln w="31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en arc 85"/>
          <p:cNvCxnSpPr>
            <a:stCxn id="24" idx="4"/>
            <a:endCxn id="32" idx="2"/>
          </p:cNvCxnSpPr>
          <p:nvPr/>
        </p:nvCxnSpPr>
        <p:spPr>
          <a:xfrm rot="16200000" flipH="1">
            <a:off x="4219151" y="3975466"/>
            <a:ext cx="580455" cy="291808"/>
          </a:xfrm>
          <a:prstGeom prst="curvedConnector2">
            <a:avLst/>
          </a:prstGeom>
          <a:ln w="31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en arc 87"/>
          <p:cNvCxnSpPr>
            <a:stCxn id="26" idx="4"/>
            <a:endCxn id="34" idx="2"/>
          </p:cNvCxnSpPr>
          <p:nvPr/>
        </p:nvCxnSpPr>
        <p:spPr>
          <a:xfrm rot="16200000" flipH="1">
            <a:off x="5006263" y="3962085"/>
            <a:ext cx="572486" cy="302300"/>
          </a:xfrm>
          <a:prstGeom prst="curvedConnector2">
            <a:avLst/>
          </a:prstGeom>
          <a:ln w="31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en arc 88"/>
          <p:cNvCxnSpPr>
            <a:stCxn id="27" idx="4"/>
            <a:endCxn id="35" idx="2"/>
          </p:cNvCxnSpPr>
          <p:nvPr/>
        </p:nvCxnSpPr>
        <p:spPr>
          <a:xfrm rot="16200000" flipH="1">
            <a:off x="5376357" y="3966235"/>
            <a:ext cx="572486" cy="302300"/>
          </a:xfrm>
          <a:prstGeom prst="curvedConnector2">
            <a:avLst/>
          </a:prstGeom>
          <a:ln w="31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en arc 89"/>
          <p:cNvCxnSpPr>
            <a:stCxn id="30" idx="4"/>
            <a:endCxn id="38" idx="2"/>
          </p:cNvCxnSpPr>
          <p:nvPr/>
        </p:nvCxnSpPr>
        <p:spPr>
          <a:xfrm rot="16200000" flipH="1">
            <a:off x="3870434" y="4648533"/>
            <a:ext cx="512336" cy="263133"/>
          </a:xfrm>
          <a:prstGeom prst="curvedConnector2">
            <a:avLst/>
          </a:prstGeom>
          <a:ln w="31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en arc 92"/>
          <p:cNvCxnSpPr>
            <a:stCxn id="33" idx="4"/>
            <a:endCxn id="41" idx="2"/>
          </p:cNvCxnSpPr>
          <p:nvPr/>
        </p:nvCxnSpPr>
        <p:spPr>
          <a:xfrm rot="16200000" flipH="1">
            <a:off x="5018409" y="4648533"/>
            <a:ext cx="512336" cy="263133"/>
          </a:xfrm>
          <a:prstGeom prst="curvedConnector2">
            <a:avLst/>
          </a:prstGeom>
          <a:ln w="31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en arc 93"/>
          <p:cNvCxnSpPr>
            <a:stCxn id="34" idx="4"/>
            <a:endCxn id="42" idx="2"/>
          </p:cNvCxnSpPr>
          <p:nvPr/>
        </p:nvCxnSpPr>
        <p:spPr>
          <a:xfrm rot="16200000" flipH="1">
            <a:off x="5426198" y="4644383"/>
            <a:ext cx="512336" cy="263133"/>
          </a:xfrm>
          <a:prstGeom prst="curvedConnector2">
            <a:avLst/>
          </a:prstGeom>
          <a:ln w="31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en arc 94"/>
          <p:cNvCxnSpPr>
            <a:stCxn id="35" idx="4"/>
            <a:endCxn id="43" idx="2"/>
          </p:cNvCxnSpPr>
          <p:nvPr/>
        </p:nvCxnSpPr>
        <p:spPr>
          <a:xfrm rot="16200000" flipH="1">
            <a:off x="5796292" y="4648533"/>
            <a:ext cx="512336" cy="263133"/>
          </a:xfrm>
          <a:prstGeom prst="curvedConnector2">
            <a:avLst/>
          </a:prstGeom>
          <a:ln w="31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en arc 96"/>
          <p:cNvCxnSpPr>
            <a:stCxn id="39" idx="4"/>
            <a:endCxn id="47" idx="2"/>
          </p:cNvCxnSpPr>
          <p:nvPr/>
        </p:nvCxnSpPr>
        <p:spPr>
          <a:xfrm rot="16200000" flipH="1">
            <a:off x="4613659" y="5313846"/>
            <a:ext cx="600453" cy="285909"/>
          </a:xfrm>
          <a:prstGeom prst="curvedConnector2">
            <a:avLst/>
          </a:prstGeom>
          <a:ln w="31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en arc 98"/>
          <p:cNvCxnSpPr>
            <a:stCxn id="41" idx="4"/>
            <a:endCxn id="49" idx="2"/>
          </p:cNvCxnSpPr>
          <p:nvPr/>
        </p:nvCxnSpPr>
        <p:spPr>
          <a:xfrm rot="16200000" flipH="1">
            <a:off x="5356017" y="5313847"/>
            <a:ext cx="600453" cy="285909"/>
          </a:xfrm>
          <a:prstGeom prst="curvedConnector2">
            <a:avLst/>
          </a:prstGeom>
          <a:ln w="31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en arc 100"/>
          <p:cNvCxnSpPr>
            <a:stCxn id="43" idx="4"/>
            <a:endCxn id="51" idx="2"/>
          </p:cNvCxnSpPr>
          <p:nvPr/>
        </p:nvCxnSpPr>
        <p:spPr>
          <a:xfrm rot="16200000" flipH="1">
            <a:off x="6133899" y="5313847"/>
            <a:ext cx="600453" cy="285909"/>
          </a:xfrm>
          <a:prstGeom prst="curvedConnector2">
            <a:avLst/>
          </a:prstGeom>
          <a:ln w="3175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avec flèche 101"/>
          <p:cNvCxnSpPr>
            <a:stCxn id="5" idx="6"/>
            <a:endCxn id="6" idx="2"/>
          </p:cNvCxnSpPr>
          <p:nvPr/>
        </p:nvCxnSpPr>
        <p:spPr>
          <a:xfrm>
            <a:off x="1727711" y="2329407"/>
            <a:ext cx="195156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avec flèche 102"/>
          <p:cNvCxnSpPr>
            <a:stCxn id="6" idx="6"/>
            <a:endCxn id="7" idx="2"/>
          </p:cNvCxnSpPr>
          <p:nvPr/>
        </p:nvCxnSpPr>
        <p:spPr>
          <a:xfrm flipV="1">
            <a:off x="2137155" y="2329405"/>
            <a:ext cx="191329" cy="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avec flèche 103"/>
          <p:cNvCxnSpPr>
            <a:stCxn id="7" idx="6"/>
            <a:endCxn id="8" idx="2"/>
          </p:cNvCxnSpPr>
          <p:nvPr/>
        </p:nvCxnSpPr>
        <p:spPr>
          <a:xfrm>
            <a:off x="2542774" y="2329405"/>
            <a:ext cx="157975" cy="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avec flèche 104"/>
          <p:cNvCxnSpPr>
            <a:stCxn id="8" idx="6"/>
            <a:endCxn id="9" idx="2"/>
          </p:cNvCxnSpPr>
          <p:nvPr/>
        </p:nvCxnSpPr>
        <p:spPr>
          <a:xfrm>
            <a:off x="2915036" y="2329407"/>
            <a:ext cx="155806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avec flèche 105"/>
          <p:cNvCxnSpPr>
            <a:stCxn id="9" idx="6"/>
            <a:endCxn id="10" idx="2"/>
          </p:cNvCxnSpPr>
          <p:nvPr/>
        </p:nvCxnSpPr>
        <p:spPr>
          <a:xfrm flipV="1">
            <a:off x="3285131" y="2325256"/>
            <a:ext cx="193499" cy="415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avec flèche 106"/>
          <p:cNvCxnSpPr>
            <a:stCxn id="10" idx="6"/>
            <a:endCxn id="11" idx="2"/>
          </p:cNvCxnSpPr>
          <p:nvPr/>
        </p:nvCxnSpPr>
        <p:spPr>
          <a:xfrm>
            <a:off x="3692919" y="2325256"/>
            <a:ext cx="155806" cy="415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avec flèche 107"/>
          <p:cNvCxnSpPr>
            <a:stCxn id="21" idx="5"/>
            <a:endCxn id="22" idx="3"/>
          </p:cNvCxnSpPr>
          <p:nvPr/>
        </p:nvCxnSpPr>
        <p:spPr>
          <a:xfrm>
            <a:off x="3251909" y="3795906"/>
            <a:ext cx="25791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avec flèche 108"/>
          <p:cNvCxnSpPr>
            <a:stCxn id="22" idx="5"/>
            <a:endCxn id="23" idx="3"/>
          </p:cNvCxnSpPr>
          <p:nvPr/>
        </p:nvCxnSpPr>
        <p:spPr>
          <a:xfrm flipV="1">
            <a:off x="3661353" y="3795905"/>
            <a:ext cx="254092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avec flèche 109"/>
          <p:cNvCxnSpPr>
            <a:stCxn id="23" idx="5"/>
            <a:endCxn id="24" idx="3"/>
          </p:cNvCxnSpPr>
          <p:nvPr/>
        </p:nvCxnSpPr>
        <p:spPr>
          <a:xfrm>
            <a:off x="4066972" y="3795905"/>
            <a:ext cx="220739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avec flèche 110"/>
          <p:cNvCxnSpPr>
            <a:stCxn id="24" idx="5"/>
            <a:endCxn id="25" idx="3"/>
          </p:cNvCxnSpPr>
          <p:nvPr/>
        </p:nvCxnSpPr>
        <p:spPr>
          <a:xfrm>
            <a:off x="4439236" y="3795906"/>
            <a:ext cx="21856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Connecteur droit avec flèche 111"/>
          <p:cNvCxnSpPr>
            <a:stCxn id="25" idx="5"/>
            <a:endCxn id="26" idx="3"/>
          </p:cNvCxnSpPr>
          <p:nvPr/>
        </p:nvCxnSpPr>
        <p:spPr>
          <a:xfrm flipV="1">
            <a:off x="4809329" y="3791755"/>
            <a:ext cx="256263" cy="41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avec flèche 112"/>
          <p:cNvCxnSpPr>
            <a:stCxn id="26" idx="5"/>
            <a:endCxn id="27" idx="3"/>
          </p:cNvCxnSpPr>
          <p:nvPr/>
        </p:nvCxnSpPr>
        <p:spPr>
          <a:xfrm>
            <a:off x="5217117" y="3791755"/>
            <a:ext cx="218569" cy="41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Connecteur droit avec flèche 113"/>
          <p:cNvCxnSpPr>
            <a:stCxn id="29" idx="5"/>
            <a:endCxn id="30" idx="3"/>
          </p:cNvCxnSpPr>
          <p:nvPr/>
        </p:nvCxnSpPr>
        <p:spPr>
          <a:xfrm>
            <a:off x="3661353" y="4488696"/>
            <a:ext cx="25791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avec flèche 114"/>
          <p:cNvCxnSpPr>
            <a:stCxn id="30" idx="5"/>
            <a:endCxn id="31" idx="3"/>
          </p:cNvCxnSpPr>
          <p:nvPr/>
        </p:nvCxnSpPr>
        <p:spPr>
          <a:xfrm flipV="1">
            <a:off x="4070798" y="4488694"/>
            <a:ext cx="254092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avec flèche 116"/>
          <p:cNvCxnSpPr>
            <a:stCxn id="32" idx="5"/>
            <a:endCxn id="33" idx="3"/>
          </p:cNvCxnSpPr>
          <p:nvPr/>
        </p:nvCxnSpPr>
        <p:spPr>
          <a:xfrm flipV="1">
            <a:off x="4838189" y="4488696"/>
            <a:ext cx="229060" cy="79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avec flèche 117"/>
          <p:cNvCxnSpPr>
            <a:stCxn id="33" idx="5"/>
            <a:endCxn id="34" idx="3"/>
          </p:cNvCxnSpPr>
          <p:nvPr/>
        </p:nvCxnSpPr>
        <p:spPr>
          <a:xfrm flipV="1">
            <a:off x="5218774" y="4484545"/>
            <a:ext cx="256263" cy="41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avec flèche 118"/>
          <p:cNvCxnSpPr>
            <a:stCxn id="34" idx="5"/>
            <a:endCxn id="35" idx="3"/>
          </p:cNvCxnSpPr>
          <p:nvPr/>
        </p:nvCxnSpPr>
        <p:spPr>
          <a:xfrm>
            <a:off x="5626562" y="4484545"/>
            <a:ext cx="218569" cy="41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avec flèche 119"/>
          <p:cNvCxnSpPr>
            <a:stCxn id="53" idx="6"/>
            <a:endCxn id="54" idx="2"/>
          </p:cNvCxnSpPr>
          <p:nvPr/>
        </p:nvCxnSpPr>
        <p:spPr>
          <a:xfrm>
            <a:off x="5204988" y="6473634"/>
            <a:ext cx="195156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avec flèche 120"/>
          <p:cNvCxnSpPr>
            <a:stCxn id="54" idx="6"/>
            <a:endCxn id="55" idx="2"/>
          </p:cNvCxnSpPr>
          <p:nvPr/>
        </p:nvCxnSpPr>
        <p:spPr>
          <a:xfrm flipV="1">
            <a:off x="5614432" y="6473633"/>
            <a:ext cx="191329" cy="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droit avec flèche 121"/>
          <p:cNvCxnSpPr>
            <a:stCxn id="55" idx="6"/>
            <a:endCxn id="56" idx="2"/>
          </p:cNvCxnSpPr>
          <p:nvPr/>
        </p:nvCxnSpPr>
        <p:spPr>
          <a:xfrm>
            <a:off x="6020051" y="6473633"/>
            <a:ext cx="157975" cy="1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avec flèche 122"/>
          <p:cNvCxnSpPr>
            <a:stCxn id="56" idx="6"/>
            <a:endCxn id="57" idx="2"/>
          </p:cNvCxnSpPr>
          <p:nvPr/>
        </p:nvCxnSpPr>
        <p:spPr>
          <a:xfrm>
            <a:off x="6392315" y="6473634"/>
            <a:ext cx="155806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Connecteur droit avec flèche 123"/>
          <p:cNvCxnSpPr>
            <a:stCxn id="57" idx="6"/>
            <a:endCxn id="58" idx="2"/>
          </p:cNvCxnSpPr>
          <p:nvPr/>
        </p:nvCxnSpPr>
        <p:spPr>
          <a:xfrm flipV="1">
            <a:off x="6762410" y="6472012"/>
            <a:ext cx="183877" cy="162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Connecteur droit avec flèche 124"/>
          <p:cNvCxnSpPr>
            <a:stCxn id="58" idx="6"/>
            <a:endCxn id="59" idx="2"/>
          </p:cNvCxnSpPr>
          <p:nvPr/>
        </p:nvCxnSpPr>
        <p:spPr>
          <a:xfrm>
            <a:off x="7160576" y="6472012"/>
            <a:ext cx="165427" cy="162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Connecteur en arc 133"/>
          <p:cNvCxnSpPr>
            <a:stCxn id="30" idx="3"/>
            <a:endCxn id="42" idx="5"/>
          </p:cNvCxnSpPr>
          <p:nvPr/>
        </p:nvCxnSpPr>
        <p:spPr>
          <a:xfrm rot="16200000" flipH="1">
            <a:off x="4643812" y="3764157"/>
            <a:ext cx="628491" cy="2077567"/>
          </a:xfrm>
          <a:prstGeom prst="curvedConnector3">
            <a:avLst>
              <a:gd name="adj1" fmla="val 142240"/>
            </a:avLst>
          </a:prstGeom>
          <a:ln w="3175">
            <a:solidFill>
              <a:schemeClr val="accent2">
                <a:lumMod val="75000"/>
              </a:schemeClr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en arc 134"/>
          <p:cNvCxnSpPr>
            <a:stCxn id="30" idx="3"/>
            <a:endCxn id="43" idx="5"/>
          </p:cNvCxnSpPr>
          <p:nvPr/>
        </p:nvCxnSpPr>
        <p:spPr>
          <a:xfrm rot="16200000" flipH="1">
            <a:off x="4826783" y="3581185"/>
            <a:ext cx="632641" cy="2447662"/>
          </a:xfrm>
          <a:prstGeom prst="curvedConnector3">
            <a:avLst>
              <a:gd name="adj1" fmla="val 141963"/>
            </a:avLst>
          </a:prstGeom>
          <a:ln w="3175">
            <a:solidFill>
              <a:schemeClr val="accent2">
                <a:lumMod val="75000"/>
              </a:schemeClr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Connecteur en arc 135"/>
          <p:cNvCxnSpPr>
            <a:stCxn id="23" idx="3"/>
            <a:endCxn id="35" idx="3"/>
          </p:cNvCxnSpPr>
          <p:nvPr/>
        </p:nvCxnSpPr>
        <p:spPr>
          <a:xfrm rot="16200000" flipH="1">
            <a:off x="4533893" y="3177459"/>
            <a:ext cx="692791" cy="1929684"/>
          </a:xfrm>
          <a:prstGeom prst="curvedConnector3">
            <a:avLst>
              <a:gd name="adj1" fmla="val 138320"/>
            </a:avLst>
          </a:prstGeom>
          <a:ln w="3175"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e 1"/>
          <p:cNvGrpSpPr/>
          <p:nvPr/>
        </p:nvGrpSpPr>
        <p:grpSpPr>
          <a:xfrm>
            <a:off x="1496616" y="2190936"/>
            <a:ext cx="258404" cy="267446"/>
            <a:chOff x="1625621" y="1658486"/>
            <a:chExt cx="238463" cy="256120"/>
          </a:xfrm>
        </p:grpSpPr>
        <p:sp>
          <p:nvSpPr>
            <p:cNvPr id="5" name="Organigramme : Connecteur 4"/>
            <p:cNvSpPr/>
            <p:nvPr/>
          </p:nvSpPr>
          <p:spPr>
            <a:xfrm>
              <a:off x="1641130" y="1675882"/>
              <a:ext cx="197752" cy="230421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1625621" y="1658486"/>
              <a:ext cx="238463" cy="256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0</a:t>
              </a:r>
            </a:p>
          </p:txBody>
        </p:sp>
      </p:grpSp>
      <p:grpSp>
        <p:nvGrpSpPr>
          <p:cNvPr id="336" name="Groupe 335"/>
          <p:cNvGrpSpPr/>
          <p:nvPr/>
        </p:nvGrpSpPr>
        <p:grpSpPr>
          <a:xfrm>
            <a:off x="2312959" y="2199546"/>
            <a:ext cx="280013" cy="279273"/>
            <a:chOff x="2312959" y="2199546"/>
            <a:chExt cx="280013" cy="279273"/>
          </a:xfrm>
        </p:grpSpPr>
        <p:sp>
          <p:nvSpPr>
            <p:cNvPr id="7" name="Organigramme : Connecteur 6"/>
            <p:cNvSpPr/>
            <p:nvPr/>
          </p:nvSpPr>
          <p:spPr>
            <a:xfrm>
              <a:off x="2328485" y="2209100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39" name="ZoneTexte 138"/>
            <p:cNvSpPr txBox="1"/>
            <p:nvPr/>
          </p:nvSpPr>
          <p:spPr>
            <a:xfrm>
              <a:off x="2312959" y="2199546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0</a:t>
              </a:r>
            </a:p>
          </p:txBody>
        </p:sp>
      </p:grpSp>
      <p:grpSp>
        <p:nvGrpSpPr>
          <p:cNvPr id="328" name="Groupe 327"/>
          <p:cNvGrpSpPr/>
          <p:nvPr/>
        </p:nvGrpSpPr>
        <p:grpSpPr>
          <a:xfrm>
            <a:off x="2686118" y="2198839"/>
            <a:ext cx="280013" cy="279273"/>
            <a:chOff x="2686118" y="2198839"/>
            <a:chExt cx="280013" cy="279273"/>
          </a:xfrm>
        </p:grpSpPr>
        <p:sp>
          <p:nvSpPr>
            <p:cNvPr id="8" name="Organigramme : Connecteur 7"/>
            <p:cNvSpPr/>
            <p:nvPr/>
          </p:nvSpPr>
          <p:spPr>
            <a:xfrm>
              <a:off x="2700749" y="2209101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40" name="ZoneTexte 139"/>
            <p:cNvSpPr txBox="1"/>
            <p:nvPr/>
          </p:nvSpPr>
          <p:spPr>
            <a:xfrm>
              <a:off x="2686118" y="2198839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0</a:t>
              </a:r>
            </a:p>
          </p:txBody>
        </p:sp>
      </p:grpSp>
      <p:grpSp>
        <p:nvGrpSpPr>
          <p:cNvPr id="337" name="Groupe 336"/>
          <p:cNvGrpSpPr/>
          <p:nvPr/>
        </p:nvGrpSpPr>
        <p:grpSpPr>
          <a:xfrm>
            <a:off x="3049853" y="2204798"/>
            <a:ext cx="280013" cy="279273"/>
            <a:chOff x="3049853" y="2204798"/>
            <a:chExt cx="280013" cy="279273"/>
          </a:xfrm>
        </p:grpSpPr>
        <p:sp>
          <p:nvSpPr>
            <p:cNvPr id="9" name="Organigramme : Connecteur 8"/>
            <p:cNvSpPr/>
            <p:nvPr/>
          </p:nvSpPr>
          <p:spPr>
            <a:xfrm>
              <a:off x="3070843" y="2209101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41" name="ZoneTexte 140"/>
            <p:cNvSpPr txBox="1"/>
            <p:nvPr/>
          </p:nvSpPr>
          <p:spPr>
            <a:xfrm>
              <a:off x="3049853" y="2204798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0</a:t>
              </a:r>
            </a:p>
          </p:txBody>
        </p:sp>
      </p:grpSp>
      <p:grpSp>
        <p:nvGrpSpPr>
          <p:cNvPr id="333" name="Groupe 332"/>
          <p:cNvGrpSpPr/>
          <p:nvPr/>
        </p:nvGrpSpPr>
        <p:grpSpPr>
          <a:xfrm>
            <a:off x="3462087" y="2195992"/>
            <a:ext cx="280013" cy="279273"/>
            <a:chOff x="3462087" y="2195992"/>
            <a:chExt cx="280013" cy="279273"/>
          </a:xfrm>
        </p:grpSpPr>
        <p:sp>
          <p:nvSpPr>
            <p:cNvPr id="10" name="Organigramme : Connecteur 9"/>
            <p:cNvSpPr/>
            <p:nvPr/>
          </p:nvSpPr>
          <p:spPr>
            <a:xfrm>
              <a:off x="3478631" y="2204950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42" name="ZoneTexte 141"/>
            <p:cNvSpPr txBox="1"/>
            <p:nvPr/>
          </p:nvSpPr>
          <p:spPr>
            <a:xfrm>
              <a:off x="3462087" y="2195992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0</a:t>
              </a:r>
            </a:p>
          </p:txBody>
        </p:sp>
      </p:grpSp>
      <p:grpSp>
        <p:nvGrpSpPr>
          <p:cNvPr id="338" name="Groupe 337"/>
          <p:cNvGrpSpPr/>
          <p:nvPr/>
        </p:nvGrpSpPr>
        <p:grpSpPr>
          <a:xfrm>
            <a:off x="3840717" y="2194287"/>
            <a:ext cx="280013" cy="279273"/>
            <a:chOff x="3840717" y="2194287"/>
            <a:chExt cx="280013" cy="279273"/>
          </a:xfrm>
        </p:grpSpPr>
        <p:sp>
          <p:nvSpPr>
            <p:cNvPr id="11" name="Organigramme : Connecteur 10"/>
            <p:cNvSpPr/>
            <p:nvPr/>
          </p:nvSpPr>
          <p:spPr>
            <a:xfrm>
              <a:off x="3848725" y="2209101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43" name="ZoneTexte 142"/>
            <p:cNvSpPr txBox="1"/>
            <p:nvPr/>
          </p:nvSpPr>
          <p:spPr>
            <a:xfrm>
              <a:off x="3840717" y="2194287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0</a:t>
              </a:r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1912013" y="2203353"/>
            <a:ext cx="280013" cy="279273"/>
            <a:chOff x="1912013" y="2203353"/>
            <a:chExt cx="280013" cy="279273"/>
          </a:xfrm>
        </p:grpSpPr>
        <p:sp>
          <p:nvSpPr>
            <p:cNvPr id="6" name="Organigramme : Connecteur 5"/>
            <p:cNvSpPr/>
            <p:nvPr/>
          </p:nvSpPr>
          <p:spPr>
            <a:xfrm>
              <a:off x="1922867" y="2209101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44" name="ZoneTexte 143"/>
            <p:cNvSpPr txBox="1"/>
            <p:nvPr/>
          </p:nvSpPr>
          <p:spPr>
            <a:xfrm>
              <a:off x="1912013" y="2203353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0</a:t>
              </a:r>
            </a:p>
          </p:txBody>
        </p:sp>
      </p:grpSp>
      <p:grpSp>
        <p:nvGrpSpPr>
          <p:cNvPr id="339" name="Groupe 338"/>
          <p:cNvGrpSpPr/>
          <p:nvPr/>
        </p:nvGrpSpPr>
        <p:grpSpPr>
          <a:xfrm>
            <a:off x="2674901" y="2896514"/>
            <a:ext cx="258404" cy="267446"/>
            <a:chOff x="2674901" y="2896514"/>
            <a:chExt cx="258404" cy="267446"/>
          </a:xfrm>
        </p:grpSpPr>
        <p:sp>
          <p:nvSpPr>
            <p:cNvPr id="13" name="Organigramme : Connecteur 12"/>
            <p:cNvSpPr/>
            <p:nvPr/>
          </p:nvSpPr>
          <p:spPr>
            <a:xfrm>
              <a:off x="2684357" y="2901892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45" name="ZoneTexte 144"/>
            <p:cNvSpPr txBox="1"/>
            <p:nvPr/>
          </p:nvSpPr>
          <p:spPr>
            <a:xfrm>
              <a:off x="2674901" y="2896514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1</a:t>
              </a:r>
            </a:p>
          </p:txBody>
        </p:sp>
      </p:grpSp>
      <p:grpSp>
        <p:nvGrpSpPr>
          <p:cNvPr id="340" name="Groupe 339"/>
          <p:cNvGrpSpPr/>
          <p:nvPr/>
        </p:nvGrpSpPr>
        <p:grpSpPr>
          <a:xfrm>
            <a:off x="3080521" y="2885311"/>
            <a:ext cx="280013" cy="279273"/>
            <a:chOff x="3080521" y="2885311"/>
            <a:chExt cx="280013" cy="279273"/>
          </a:xfrm>
        </p:grpSpPr>
        <p:sp>
          <p:nvSpPr>
            <p:cNvPr id="14" name="Organigramme : Connecteur 13"/>
            <p:cNvSpPr/>
            <p:nvPr/>
          </p:nvSpPr>
          <p:spPr>
            <a:xfrm>
              <a:off x="3093802" y="2901892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46" name="ZoneTexte 145"/>
            <p:cNvSpPr txBox="1"/>
            <p:nvPr/>
          </p:nvSpPr>
          <p:spPr>
            <a:xfrm>
              <a:off x="3080521" y="2885311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1</a:t>
              </a:r>
            </a:p>
          </p:txBody>
        </p:sp>
      </p:grpSp>
      <p:grpSp>
        <p:nvGrpSpPr>
          <p:cNvPr id="342" name="Groupe 341"/>
          <p:cNvGrpSpPr/>
          <p:nvPr/>
        </p:nvGrpSpPr>
        <p:grpSpPr>
          <a:xfrm>
            <a:off x="3493187" y="2898263"/>
            <a:ext cx="280013" cy="279273"/>
            <a:chOff x="3493187" y="2898263"/>
            <a:chExt cx="280013" cy="279273"/>
          </a:xfrm>
        </p:grpSpPr>
        <p:sp>
          <p:nvSpPr>
            <p:cNvPr id="15" name="Organigramme : Connecteur 14"/>
            <p:cNvSpPr/>
            <p:nvPr/>
          </p:nvSpPr>
          <p:spPr>
            <a:xfrm>
              <a:off x="3509828" y="2901891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47" name="ZoneTexte 146"/>
            <p:cNvSpPr txBox="1"/>
            <p:nvPr/>
          </p:nvSpPr>
          <p:spPr>
            <a:xfrm>
              <a:off x="3493187" y="2898263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1</a:t>
              </a:r>
            </a:p>
          </p:txBody>
        </p:sp>
      </p:grpSp>
      <p:grpSp>
        <p:nvGrpSpPr>
          <p:cNvPr id="343" name="Groupe 342"/>
          <p:cNvGrpSpPr/>
          <p:nvPr/>
        </p:nvGrpSpPr>
        <p:grpSpPr>
          <a:xfrm>
            <a:off x="3848725" y="2882658"/>
            <a:ext cx="280013" cy="279273"/>
            <a:chOff x="3848725" y="2882658"/>
            <a:chExt cx="280013" cy="279273"/>
          </a:xfrm>
        </p:grpSpPr>
        <p:sp>
          <p:nvSpPr>
            <p:cNvPr id="16" name="Organigramme : Connecteur 15"/>
            <p:cNvSpPr/>
            <p:nvPr/>
          </p:nvSpPr>
          <p:spPr>
            <a:xfrm>
              <a:off x="3871684" y="2901892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48" name="ZoneTexte 147"/>
            <p:cNvSpPr txBox="1"/>
            <p:nvPr/>
          </p:nvSpPr>
          <p:spPr>
            <a:xfrm>
              <a:off x="3848725" y="2882658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1</a:t>
              </a:r>
            </a:p>
          </p:txBody>
        </p:sp>
      </p:grpSp>
      <p:grpSp>
        <p:nvGrpSpPr>
          <p:cNvPr id="344" name="Groupe 343"/>
          <p:cNvGrpSpPr/>
          <p:nvPr/>
        </p:nvGrpSpPr>
        <p:grpSpPr>
          <a:xfrm>
            <a:off x="4223570" y="2886782"/>
            <a:ext cx="280013" cy="279273"/>
            <a:chOff x="4223570" y="2886782"/>
            <a:chExt cx="280013" cy="279273"/>
          </a:xfrm>
        </p:grpSpPr>
        <p:sp>
          <p:nvSpPr>
            <p:cNvPr id="17" name="Organigramme : Connecteur 16"/>
            <p:cNvSpPr/>
            <p:nvPr/>
          </p:nvSpPr>
          <p:spPr>
            <a:xfrm>
              <a:off x="4241778" y="2901892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49" name="ZoneTexte 148"/>
            <p:cNvSpPr txBox="1"/>
            <p:nvPr/>
          </p:nvSpPr>
          <p:spPr>
            <a:xfrm>
              <a:off x="4223570" y="2886782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1</a:t>
              </a:r>
            </a:p>
          </p:txBody>
        </p:sp>
      </p:grpSp>
      <p:grpSp>
        <p:nvGrpSpPr>
          <p:cNvPr id="345" name="Groupe 344"/>
          <p:cNvGrpSpPr/>
          <p:nvPr/>
        </p:nvGrpSpPr>
        <p:grpSpPr>
          <a:xfrm>
            <a:off x="4633618" y="2872713"/>
            <a:ext cx="280013" cy="279273"/>
            <a:chOff x="4633618" y="2872713"/>
            <a:chExt cx="280013" cy="279273"/>
          </a:xfrm>
        </p:grpSpPr>
        <p:sp>
          <p:nvSpPr>
            <p:cNvPr id="18" name="Organigramme : Connecteur 17"/>
            <p:cNvSpPr/>
            <p:nvPr/>
          </p:nvSpPr>
          <p:spPr>
            <a:xfrm>
              <a:off x="4649566" y="2897741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50" name="ZoneTexte 149"/>
            <p:cNvSpPr txBox="1"/>
            <p:nvPr/>
          </p:nvSpPr>
          <p:spPr>
            <a:xfrm>
              <a:off x="4633618" y="2872713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1</a:t>
              </a:r>
            </a:p>
          </p:txBody>
        </p:sp>
      </p:grpSp>
      <p:grpSp>
        <p:nvGrpSpPr>
          <p:cNvPr id="346" name="Groupe 345"/>
          <p:cNvGrpSpPr/>
          <p:nvPr/>
        </p:nvGrpSpPr>
        <p:grpSpPr>
          <a:xfrm>
            <a:off x="4996966" y="2892564"/>
            <a:ext cx="280013" cy="279273"/>
            <a:chOff x="4996966" y="2892564"/>
            <a:chExt cx="280013" cy="279273"/>
          </a:xfrm>
        </p:grpSpPr>
        <p:sp>
          <p:nvSpPr>
            <p:cNvPr id="19" name="Organigramme : Connecteur 18"/>
            <p:cNvSpPr/>
            <p:nvPr/>
          </p:nvSpPr>
          <p:spPr>
            <a:xfrm>
              <a:off x="5019660" y="2901892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51" name="ZoneTexte 150"/>
            <p:cNvSpPr txBox="1"/>
            <p:nvPr/>
          </p:nvSpPr>
          <p:spPr>
            <a:xfrm>
              <a:off x="4996966" y="2892564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1</a:t>
              </a:r>
            </a:p>
          </p:txBody>
        </p:sp>
      </p:grpSp>
      <p:grpSp>
        <p:nvGrpSpPr>
          <p:cNvPr id="359" name="Groupe 358"/>
          <p:cNvGrpSpPr/>
          <p:nvPr/>
        </p:nvGrpSpPr>
        <p:grpSpPr>
          <a:xfrm>
            <a:off x="4221377" y="5619153"/>
            <a:ext cx="258404" cy="267446"/>
            <a:chOff x="4221377" y="5619153"/>
            <a:chExt cx="258404" cy="267446"/>
          </a:xfrm>
        </p:grpSpPr>
        <p:sp>
          <p:nvSpPr>
            <p:cNvPr id="45" name="Organigramme : Connecteur 44"/>
            <p:cNvSpPr/>
            <p:nvPr/>
          </p:nvSpPr>
          <p:spPr>
            <a:xfrm>
              <a:off x="4241778" y="5636722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52" name="ZoneTexte 151"/>
            <p:cNvSpPr txBox="1"/>
            <p:nvPr/>
          </p:nvSpPr>
          <p:spPr>
            <a:xfrm>
              <a:off x="4221377" y="5619153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5</a:t>
              </a:r>
            </a:p>
          </p:txBody>
        </p:sp>
      </p:grpSp>
      <p:grpSp>
        <p:nvGrpSpPr>
          <p:cNvPr id="347" name="Groupe 346"/>
          <p:cNvGrpSpPr/>
          <p:nvPr/>
        </p:nvGrpSpPr>
        <p:grpSpPr>
          <a:xfrm>
            <a:off x="3060329" y="3587181"/>
            <a:ext cx="258404" cy="267446"/>
            <a:chOff x="3060329" y="3587181"/>
            <a:chExt cx="258404" cy="267446"/>
          </a:xfrm>
        </p:grpSpPr>
        <p:sp>
          <p:nvSpPr>
            <p:cNvPr id="21" name="Organigramme : Connecteur 20"/>
            <p:cNvSpPr/>
            <p:nvPr/>
          </p:nvSpPr>
          <p:spPr>
            <a:xfrm>
              <a:off x="3069002" y="3590533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53" name="ZoneTexte 152"/>
            <p:cNvSpPr txBox="1"/>
            <p:nvPr/>
          </p:nvSpPr>
          <p:spPr>
            <a:xfrm>
              <a:off x="3060329" y="3587181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2</a:t>
              </a:r>
            </a:p>
          </p:txBody>
        </p:sp>
      </p:grpSp>
      <p:grpSp>
        <p:nvGrpSpPr>
          <p:cNvPr id="348" name="Groupe 347"/>
          <p:cNvGrpSpPr/>
          <p:nvPr/>
        </p:nvGrpSpPr>
        <p:grpSpPr>
          <a:xfrm>
            <a:off x="3454698" y="3570172"/>
            <a:ext cx="280013" cy="279273"/>
            <a:chOff x="3454698" y="3570172"/>
            <a:chExt cx="280013" cy="279273"/>
          </a:xfrm>
        </p:grpSpPr>
        <p:sp>
          <p:nvSpPr>
            <p:cNvPr id="22" name="Organigramme : Connecteur 21"/>
            <p:cNvSpPr/>
            <p:nvPr/>
          </p:nvSpPr>
          <p:spPr>
            <a:xfrm>
              <a:off x="3478447" y="3590533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54" name="ZoneTexte 153"/>
            <p:cNvSpPr txBox="1"/>
            <p:nvPr/>
          </p:nvSpPr>
          <p:spPr>
            <a:xfrm>
              <a:off x="3454698" y="3570172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2</a:t>
              </a:r>
            </a:p>
          </p:txBody>
        </p:sp>
      </p:grpSp>
      <p:grpSp>
        <p:nvGrpSpPr>
          <p:cNvPr id="349" name="Groupe 348"/>
          <p:cNvGrpSpPr/>
          <p:nvPr/>
        </p:nvGrpSpPr>
        <p:grpSpPr>
          <a:xfrm>
            <a:off x="3869707" y="3587563"/>
            <a:ext cx="280013" cy="279273"/>
            <a:chOff x="3869707" y="3587563"/>
            <a:chExt cx="280013" cy="279273"/>
          </a:xfrm>
        </p:grpSpPr>
        <p:sp>
          <p:nvSpPr>
            <p:cNvPr id="23" name="Organigramme : Connecteur 22"/>
            <p:cNvSpPr/>
            <p:nvPr/>
          </p:nvSpPr>
          <p:spPr>
            <a:xfrm>
              <a:off x="3884065" y="3590532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55" name="ZoneTexte 154"/>
            <p:cNvSpPr txBox="1"/>
            <p:nvPr/>
          </p:nvSpPr>
          <p:spPr>
            <a:xfrm>
              <a:off x="3869707" y="3587563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2</a:t>
              </a:r>
            </a:p>
          </p:txBody>
        </p:sp>
      </p:grpSp>
      <p:grpSp>
        <p:nvGrpSpPr>
          <p:cNvPr id="350" name="Groupe 349"/>
          <p:cNvGrpSpPr/>
          <p:nvPr/>
        </p:nvGrpSpPr>
        <p:grpSpPr>
          <a:xfrm>
            <a:off x="4241453" y="3576688"/>
            <a:ext cx="280013" cy="279273"/>
            <a:chOff x="4241453" y="3576688"/>
            <a:chExt cx="280013" cy="279273"/>
          </a:xfrm>
        </p:grpSpPr>
        <p:sp>
          <p:nvSpPr>
            <p:cNvPr id="24" name="Organigramme : Connecteur 23"/>
            <p:cNvSpPr/>
            <p:nvPr/>
          </p:nvSpPr>
          <p:spPr>
            <a:xfrm>
              <a:off x="4256329" y="3590533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56" name="ZoneTexte 155"/>
            <p:cNvSpPr txBox="1"/>
            <p:nvPr/>
          </p:nvSpPr>
          <p:spPr>
            <a:xfrm>
              <a:off x="4241453" y="3576688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2</a:t>
              </a:r>
            </a:p>
          </p:txBody>
        </p:sp>
      </p:grpSp>
      <p:grpSp>
        <p:nvGrpSpPr>
          <p:cNvPr id="187" name="Groupe 186"/>
          <p:cNvGrpSpPr/>
          <p:nvPr/>
        </p:nvGrpSpPr>
        <p:grpSpPr>
          <a:xfrm>
            <a:off x="4608745" y="3573282"/>
            <a:ext cx="280013" cy="279273"/>
            <a:chOff x="4608745" y="3573282"/>
            <a:chExt cx="280013" cy="279273"/>
          </a:xfrm>
        </p:grpSpPr>
        <p:sp>
          <p:nvSpPr>
            <p:cNvPr id="25" name="Organigramme : Connecteur 24"/>
            <p:cNvSpPr/>
            <p:nvPr/>
          </p:nvSpPr>
          <p:spPr>
            <a:xfrm>
              <a:off x="4626423" y="3590533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57" name="ZoneTexte 156"/>
            <p:cNvSpPr txBox="1"/>
            <p:nvPr/>
          </p:nvSpPr>
          <p:spPr>
            <a:xfrm>
              <a:off x="4608745" y="3573282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2</a:t>
              </a:r>
            </a:p>
          </p:txBody>
        </p:sp>
      </p:grpSp>
      <p:grpSp>
        <p:nvGrpSpPr>
          <p:cNvPr id="194" name="Groupe 193"/>
          <p:cNvGrpSpPr/>
          <p:nvPr/>
        </p:nvGrpSpPr>
        <p:grpSpPr>
          <a:xfrm>
            <a:off x="5016575" y="3575686"/>
            <a:ext cx="280013" cy="279273"/>
            <a:chOff x="5016575" y="3575686"/>
            <a:chExt cx="280013" cy="279273"/>
          </a:xfrm>
        </p:grpSpPr>
        <p:sp>
          <p:nvSpPr>
            <p:cNvPr id="26" name="Organigramme : Connecteur 25"/>
            <p:cNvSpPr/>
            <p:nvPr/>
          </p:nvSpPr>
          <p:spPr>
            <a:xfrm>
              <a:off x="5034211" y="3586382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58" name="ZoneTexte 157"/>
            <p:cNvSpPr txBox="1"/>
            <p:nvPr/>
          </p:nvSpPr>
          <p:spPr>
            <a:xfrm>
              <a:off x="5016575" y="3575686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2</a:t>
              </a:r>
            </a:p>
          </p:txBody>
        </p:sp>
      </p:grpSp>
      <p:grpSp>
        <p:nvGrpSpPr>
          <p:cNvPr id="200" name="Groupe 199"/>
          <p:cNvGrpSpPr/>
          <p:nvPr/>
        </p:nvGrpSpPr>
        <p:grpSpPr>
          <a:xfrm>
            <a:off x="5373281" y="3569797"/>
            <a:ext cx="280013" cy="279273"/>
            <a:chOff x="5373281" y="3569797"/>
            <a:chExt cx="280013" cy="279273"/>
          </a:xfrm>
        </p:grpSpPr>
        <p:sp>
          <p:nvSpPr>
            <p:cNvPr id="27" name="Organigramme : Connecteur 26"/>
            <p:cNvSpPr/>
            <p:nvPr/>
          </p:nvSpPr>
          <p:spPr>
            <a:xfrm>
              <a:off x="5404305" y="3590533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59" name="ZoneTexte 158"/>
            <p:cNvSpPr txBox="1"/>
            <p:nvPr/>
          </p:nvSpPr>
          <p:spPr>
            <a:xfrm>
              <a:off x="5373281" y="3569797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2</a:t>
              </a:r>
            </a:p>
          </p:txBody>
        </p:sp>
      </p:grpSp>
      <p:grpSp>
        <p:nvGrpSpPr>
          <p:cNvPr id="334" name="Groupe 333"/>
          <p:cNvGrpSpPr/>
          <p:nvPr/>
        </p:nvGrpSpPr>
        <p:grpSpPr>
          <a:xfrm>
            <a:off x="3463264" y="4276271"/>
            <a:ext cx="258404" cy="267446"/>
            <a:chOff x="3463264" y="4276271"/>
            <a:chExt cx="258404" cy="267446"/>
          </a:xfrm>
        </p:grpSpPr>
        <p:sp>
          <p:nvSpPr>
            <p:cNvPr id="29" name="Organigramme : Connecteur 28"/>
            <p:cNvSpPr/>
            <p:nvPr/>
          </p:nvSpPr>
          <p:spPr>
            <a:xfrm>
              <a:off x="3478446" y="4283323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60" name="ZoneTexte 159"/>
            <p:cNvSpPr txBox="1"/>
            <p:nvPr/>
          </p:nvSpPr>
          <p:spPr>
            <a:xfrm>
              <a:off x="3463264" y="4276271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3</a:t>
              </a:r>
            </a:p>
          </p:txBody>
        </p:sp>
      </p:grpSp>
      <p:grpSp>
        <p:nvGrpSpPr>
          <p:cNvPr id="203" name="Groupe 202"/>
          <p:cNvGrpSpPr/>
          <p:nvPr/>
        </p:nvGrpSpPr>
        <p:grpSpPr>
          <a:xfrm>
            <a:off x="3872433" y="4273787"/>
            <a:ext cx="280013" cy="279273"/>
            <a:chOff x="3872433" y="4273787"/>
            <a:chExt cx="280013" cy="279273"/>
          </a:xfrm>
        </p:grpSpPr>
        <p:sp>
          <p:nvSpPr>
            <p:cNvPr id="30" name="Organigramme : Connecteur 29"/>
            <p:cNvSpPr/>
            <p:nvPr/>
          </p:nvSpPr>
          <p:spPr>
            <a:xfrm>
              <a:off x="3887891" y="4283323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61" name="ZoneTexte 160"/>
            <p:cNvSpPr txBox="1"/>
            <p:nvPr/>
          </p:nvSpPr>
          <p:spPr>
            <a:xfrm>
              <a:off x="3872433" y="4273787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3</a:t>
              </a:r>
            </a:p>
          </p:txBody>
        </p:sp>
      </p:grpSp>
      <p:grpSp>
        <p:nvGrpSpPr>
          <p:cNvPr id="204" name="Groupe 203"/>
          <p:cNvGrpSpPr/>
          <p:nvPr/>
        </p:nvGrpSpPr>
        <p:grpSpPr>
          <a:xfrm>
            <a:off x="4283321" y="4276715"/>
            <a:ext cx="280013" cy="279273"/>
            <a:chOff x="4283321" y="4276715"/>
            <a:chExt cx="280013" cy="279273"/>
          </a:xfrm>
        </p:grpSpPr>
        <p:sp>
          <p:nvSpPr>
            <p:cNvPr id="31" name="Organigramme : Connecteur 30"/>
            <p:cNvSpPr/>
            <p:nvPr/>
          </p:nvSpPr>
          <p:spPr>
            <a:xfrm>
              <a:off x="4293509" y="4283322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62" name="ZoneTexte 161"/>
            <p:cNvSpPr txBox="1"/>
            <p:nvPr/>
          </p:nvSpPr>
          <p:spPr>
            <a:xfrm>
              <a:off x="4283321" y="4276715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3</a:t>
              </a:r>
            </a:p>
          </p:txBody>
        </p:sp>
      </p:grpSp>
      <p:grpSp>
        <p:nvGrpSpPr>
          <p:cNvPr id="206" name="Groupe 205"/>
          <p:cNvGrpSpPr/>
          <p:nvPr/>
        </p:nvGrpSpPr>
        <p:grpSpPr>
          <a:xfrm>
            <a:off x="4643366" y="4272629"/>
            <a:ext cx="280013" cy="279273"/>
            <a:chOff x="4653857" y="4264659"/>
            <a:chExt cx="280013" cy="279273"/>
          </a:xfrm>
        </p:grpSpPr>
        <p:sp>
          <p:nvSpPr>
            <p:cNvPr id="32" name="Organigramme : Connecteur 31"/>
            <p:cNvSpPr/>
            <p:nvPr/>
          </p:nvSpPr>
          <p:spPr>
            <a:xfrm>
              <a:off x="4665773" y="4283323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63" name="ZoneTexte 162"/>
            <p:cNvSpPr txBox="1"/>
            <p:nvPr/>
          </p:nvSpPr>
          <p:spPr>
            <a:xfrm>
              <a:off x="4653857" y="4264659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3</a:t>
              </a:r>
            </a:p>
          </p:txBody>
        </p:sp>
      </p:grpSp>
      <p:grpSp>
        <p:nvGrpSpPr>
          <p:cNvPr id="207" name="Groupe 206"/>
          <p:cNvGrpSpPr/>
          <p:nvPr/>
        </p:nvGrpSpPr>
        <p:grpSpPr>
          <a:xfrm>
            <a:off x="5023843" y="4270357"/>
            <a:ext cx="280013" cy="279273"/>
            <a:chOff x="5023843" y="4270357"/>
            <a:chExt cx="280013" cy="279273"/>
          </a:xfrm>
        </p:grpSpPr>
        <p:sp>
          <p:nvSpPr>
            <p:cNvPr id="33" name="Organigramme : Connecteur 32"/>
            <p:cNvSpPr/>
            <p:nvPr/>
          </p:nvSpPr>
          <p:spPr>
            <a:xfrm>
              <a:off x="5035867" y="4283323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64" name="ZoneTexte 163"/>
            <p:cNvSpPr txBox="1"/>
            <p:nvPr/>
          </p:nvSpPr>
          <p:spPr>
            <a:xfrm>
              <a:off x="5023843" y="4270357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3</a:t>
              </a:r>
            </a:p>
          </p:txBody>
        </p:sp>
      </p:grpSp>
      <p:grpSp>
        <p:nvGrpSpPr>
          <p:cNvPr id="209" name="Groupe 208"/>
          <p:cNvGrpSpPr/>
          <p:nvPr/>
        </p:nvGrpSpPr>
        <p:grpSpPr>
          <a:xfrm>
            <a:off x="5434364" y="4249679"/>
            <a:ext cx="280013" cy="279273"/>
            <a:chOff x="5434364" y="4249679"/>
            <a:chExt cx="280013" cy="279273"/>
          </a:xfrm>
        </p:grpSpPr>
        <p:sp>
          <p:nvSpPr>
            <p:cNvPr id="34" name="Organigramme : Connecteur 33"/>
            <p:cNvSpPr/>
            <p:nvPr/>
          </p:nvSpPr>
          <p:spPr>
            <a:xfrm>
              <a:off x="5443655" y="4279172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65" name="ZoneTexte 164"/>
            <p:cNvSpPr txBox="1"/>
            <p:nvPr/>
          </p:nvSpPr>
          <p:spPr>
            <a:xfrm>
              <a:off x="5434364" y="4249679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3</a:t>
              </a:r>
            </a:p>
          </p:txBody>
        </p:sp>
      </p:grpSp>
      <p:grpSp>
        <p:nvGrpSpPr>
          <p:cNvPr id="210" name="Groupe 209"/>
          <p:cNvGrpSpPr/>
          <p:nvPr/>
        </p:nvGrpSpPr>
        <p:grpSpPr>
          <a:xfrm>
            <a:off x="5801301" y="4260031"/>
            <a:ext cx="280013" cy="279273"/>
            <a:chOff x="5801301" y="4260031"/>
            <a:chExt cx="280013" cy="279273"/>
          </a:xfrm>
        </p:grpSpPr>
        <p:sp>
          <p:nvSpPr>
            <p:cNvPr id="35" name="Organigramme : Connecteur 34"/>
            <p:cNvSpPr/>
            <p:nvPr/>
          </p:nvSpPr>
          <p:spPr>
            <a:xfrm>
              <a:off x="5813749" y="4283323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66" name="ZoneTexte 165"/>
            <p:cNvSpPr txBox="1"/>
            <p:nvPr/>
          </p:nvSpPr>
          <p:spPr>
            <a:xfrm>
              <a:off x="5801301" y="4260031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3</a:t>
              </a:r>
            </a:p>
          </p:txBody>
        </p:sp>
      </p:grpSp>
      <p:grpSp>
        <p:nvGrpSpPr>
          <p:cNvPr id="358" name="Groupe 357"/>
          <p:cNvGrpSpPr/>
          <p:nvPr/>
        </p:nvGrpSpPr>
        <p:grpSpPr>
          <a:xfrm>
            <a:off x="6166856" y="4900308"/>
            <a:ext cx="280013" cy="279273"/>
            <a:chOff x="6166856" y="4900308"/>
            <a:chExt cx="280013" cy="279273"/>
          </a:xfrm>
        </p:grpSpPr>
        <p:sp>
          <p:nvSpPr>
            <p:cNvPr id="43" name="Organigramme : Connecteur 42"/>
            <p:cNvSpPr/>
            <p:nvPr/>
          </p:nvSpPr>
          <p:spPr>
            <a:xfrm>
              <a:off x="6184028" y="4915964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67" name="ZoneTexte 166"/>
            <p:cNvSpPr txBox="1"/>
            <p:nvPr/>
          </p:nvSpPr>
          <p:spPr>
            <a:xfrm>
              <a:off x="6166856" y="4900308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4</a:t>
              </a:r>
            </a:p>
          </p:txBody>
        </p:sp>
      </p:grpSp>
      <p:grpSp>
        <p:nvGrpSpPr>
          <p:cNvPr id="357" name="Groupe 356"/>
          <p:cNvGrpSpPr/>
          <p:nvPr/>
        </p:nvGrpSpPr>
        <p:grpSpPr>
          <a:xfrm>
            <a:off x="5795573" y="4891206"/>
            <a:ext cx="280013" cy="279273"/>
            <a:chOff x="5795573" y="4891206"/>
            <a:chExt cx="280013" cy="279273"/>
          </a:xfrm>
        </p:grpSpPr>
        <p:sp>
          <p:nvSpPr>
            <p:cNvPr id="42" name="Organigramme : Connecteur 41"/>
            <p:cNvSpPr/>
            <p:nvPr/>
          </p:nvSpPr>
          <p:spPr>
            <a:xfrm>
              <a:off x="5813934" y="4911813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68" name="ZoneTexte 167"/>
            <p:cNvSpPr txBox="1"/>
            <p:nvPr/>
          </p:nvSpPr>
          <p:spPr>
            <a:xfrm>
              <a:off x="5795573" y="4891206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4</a:t>
              </a:r>
            </a:p>
          </p:txBody>
        </p:sp>
      </p:grpSp>
      <p:grpSp>
        <p:nvGrpSpPr>
          <p:cNvPr id="356" name="Groupe 355"/>
          <p:cNvGrpSpPr/>
          <p:nvPr/>
        </p:nvGrpSpPr>
        <p:grpSpPr>
          <a:xfrm>
            <a:off x="5389490" y="4876661"/>
            <a:ext cx="280013" cy="279913"/>
            <a:chOff x="5389490" y="4876661"/>
            <a:chExt cx="280013" cy="279913"/>
          </a:xfrm>
        </p:grpSpPr>
        <p:sp>
          <p:nvSpPr>
            <p:cNvPr id="41" name="Organigramme : Connecteur 40"/>
            <p:cNvSpPr/>
            <p:nvPr/>
          </p:nvSpPr>
          <p:spPr>
            <a:xfrm>
              <a:off x="5406146" y="4915964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69" name="ZoneTexte 168"/>
            <p:cNvSpPr txBox="1"/>
            <p:nvPr/>
          </p:nvSpPr>
          <p:spPr>
            <a:xfrm>
              <a:off x="5389490" y="4876661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4</a:t>
              </a:r>
            </a:p>
          </p:txBody>
        </p:sp>
      </p:grpSp>
      <p:grpSp>
        <p:nvGrpSpPr>
          <p:cNvPr id="355" name="Groupe 354"/>
          <p:cNvGrpSpPr/>
          <p:nvPr/>
        </p:nvGrpSpPr>
        <p:grpSpPr>
          <a:xfrm>
            <a:off x="5013584" y="4901571"/>
            <a:ext cx="280013" cy="279273"/>
            <a:chOff x="5013584" y="4901571"/>
            <a:chExt cx="280013" cy="279273"/>
          </a:xfrm>
        </p:grpSpPr>
        <p:sp>
          <p:nvSpPr>
            <p:cNvPr id="40" name="Organigramme : Connecteur 39"/>
            <p:cNvSpPr/>
            <p:nvPr/>
          </p:nvSpPr>
          <p:spPr>
            <a:xfrm>
              <a:off x="5036052" y="4915964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70" name="ZoneTexte 169"/>
            <p:cNvSpPr txBox="1"/>
            <p:nvPr/>
          </p:nvSpPr>
          <p:spPr>
            <a:xfrm>
              <a:off x="5013584" y="4901571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4</a:t>
              </a:r>
            </a:p>
          </p:txBody>
        </p:sp>
      </p:grpSp>
      <p:grpSp>
        <p:nvGrpSpPr>
          <p:cNvPr id="354" name="Groupe 353"/>
          <p:cNvGrpSpPr/>
          <p:nvPr/>
        </p:nvGrpSpPr>
        <p:grpSpPr>
          <a:xfrm>
            <a:off x="4639103" y="4894954"/>
            <a:ext cx="280013" cy="279273"/>
            <a:chOff x="4639103" y="4894954"/>
            <a:chExt cx="280013" cy="279273"/>
          </a:xfrm>
        </p:grpSpPr>
        <p:sp>
          <p:nvSpPr>
            <p:cNvPr id="39" name="Organigramme : Connecteur 38"/>
            <p:cNvSpPr/>
            <p:nvPr/>
          </p:nvSpPr>
          <p:spPr>
            <a:xfrm>
              <a:off x="4663788" y="4915963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71" name="ZoneTexte 170"/>
            <p:cNvSpPr txBox="1"/>
            <p:nvPr/>
          </p:nvSpPr>
          <p:spPr>
            <a:xfrm>
              <a:off x="4639103" y="4894954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4</a:t>
              </a:r>
            </a:p>
          </p:txBody>
        </p:sp>
      </p:grpSp>
      <p:grpSp>
        <p:nvGrpSpPr>
          <p:cNvPr id="213" name="Groupe 212"/>
          <p:cNvGrpSpPr/>
          <p:nvPr/>
        </p:nvGrpSpPr>
        <p:grpSpPr>
          <a:xfrm>
            <a:off x="4239888" y="4888005"/>
            <a:ext cx="280013" cy="279273"/>
            <a:chOff x="4239888" y="4888005"/>
            <a:chExt cx="280013" cy="279273"/>
          </a:xfrm>
        </p:grpSpPr>
        <p:sp>
          <p:nvSpPr>
            <p:cNvPr id="38" name="Organigramme : Connecteur 37"/>
            <p:cNvSpPr/>
            <p:nvPr/>
          </p:nvSpPr>
          <p:spPr>
            <a:xfrm>
              <a:off x="4258170" y="4915964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72" name="ZoneTexte 171"/>
            <p:cNvSpPr txBox="1"/>
            <p:nvPr/>
          </p:nvSpPr>
          <p:spPr>
            <a:xfrm>
              <a:off x="4239888" y="4888005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4</a:t>
              </a:r>
            </a:p>
          </p:txBody>
        </p:sp>
      </p:grpSp>
      <p:grpSp>
        <p:nvGrpSpPr>
          <p:cNvPr id="212" name="Groupe 211"/>
          <p:cNvGrpSpPr/>
          <p:nvPr/>
        </p:nvGrpSpPr>
        <p:grpSpPr>
          <a:xfrm>
            <a:off x="3835330" y="4893919"/>
            <a:ext cx="258404" cy="267446"/>
            <a:chOff x="3835330" y="4893919"/>
            <a:chExt cx="258404" cy="267446"/>
          </a:xfrm>
        </p:grpSpPr>
        <p:sp>
          <p:nvSpPr>
            <p:cNvPr id="37" name="Organigramme : Connecteur 36"/>
            <p:cNvSpPr/>
            <p:nvPr/>
          </p:nvSpPr>
          <p:spPr>
            <a:xfrm>
              <a:off x="3848725" y="4915964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73" name="ZoneTexte 172"/>
            <p:cNvSpPr txBox="1"/>
            <p:nvPr/>
          </p:nvSpPr>
          <p:spPr>
            <a:xfrm>
              <a:off x="3835330" y="4893919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4</a:t>
              </a:r>
            </a:p>
          </p:txBody>
        </p:sp>
      </p:grpSp>
      <p:grpSp>
        <p:nvGrpSpPr>
          <p:cNvPr id="360" name="Groupe 359"/>
          <p:cNvGrpSpPr/>
          <p:nvPr/>
        </p:nvGrpSpPr>
        <p:grpSpPr>
          <a:xfrm>
            <a:off x="4629667" y="5626460"/>
            <a:ext cx="280013" cy="279273"/>
            <a:chOff x="4629667" y="5626460"/>
            <a:chExt cx="280013" cy="279273"/>
          </a:xfrm>
        </p:grpSpPr>
        <p:sp>
          <p:nvSpPr>
            <p:cNvPr id="46" name="Organigramme : Connecteur 45"/>
            <p:cNvSpPr/>
            <p:nvPr/>
          </p:nvSpPr>
          <p:spPr>
            <a:xfrm>
              <a:off x="4651223" y="5636722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74" name="ZoneTexte 173"/>
            <p:cNvSpPr txBox="1"/>
            <p:nvPr/>
          </p:nvSpPr>
          <p:spPr>
            <a:xfrm>
              <a:off x="4629667" y="5626460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5</a:t>
              </a:r>
            </a:p>
          </p:txBody>
        </p:sp>
      </p:grpSp>
      <p:grpSp>
        <p:nvGrpSpPr>
          <p:cNvPr id="361" name="Groupe 360"/>
          <p:cNvGrpSpPr/>
          <p:nvPr/>
        </p:nvGrpSpPr>
        <p:grpSpPr>
          <a:xfrm>
            <a:off x="5031009" y="5634994"/>
            <a:ext cx="280013" cy="279273"/>
            <a:chOff x="5031009" y="5634994"/>
            <a:chExt cx="280013" cy="279273"/>
          </a:xfrm>
        </p:grpSpPr>
        <p:sp>
          <p:nvSpPr>
            <p:cNvPr id="47" name="Organigramme : Connecteur 46"/>
            <p:cNvSpPr/>
            <p:nvPr/>
          </p:nvSpPr>
          <p:spPr>
            <a:xfrm>
              <a:off x="5056841" y="5636721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75" name="ZoneTexte 174"/>
            <p:cNvSpPr txBox="1"/>
            <p:nvPr/>
          </p:nvSpPr>
          <p:spPr>
            <a:xfrm>
              <a:off x="5031009" y="5634994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5</a:t>
              </a:r>
            </a:p>
          </p:txBody>
        </p:sp>
      </p:grpSp>
      <p:grpSp>
        <p:nvGrpSpPr>
          <p:cNvPr id="362" name="Groupe 361"/>
          <p:cNvGrpSpPr/>
          <p:nvPr/>
        </p:nvGrpSpPr>
        <p:grpSpPr>
          <a:xfrm>
            <a:off x="5413174" y="5625034"/>
            <a:ext cx="280013" cy="279273"/>
            <a:chOff x="5413174" y="5625034"/>
            <a:chExt cx="280013" cy="279273"/>
          </a:xfrm>
        </p:grpSpPr>
        <p:sp>
          <p:nvSpPr>
            <p:cNvPr id="48" name="Organigramme : Connecteur 47"/>
            <p:cNvSpPr/>
            <p:nvPr/>
          </p:nvSpPr>
          <p:spPr>
            <a:xfrm>
              <a:off x="5429105" y="5636722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76" name="ZoneTexte 175"/>
            <p:cNvSpPr txBox="1"/>
            <p:nvPr/>
          </p:nvSpPr>
          <p:spPr>
            <a:xfrm>
              <a:off x="5413174" y="5625034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5</a:t>
              </a:r>
            </a:p>
          </p:txBody>
        </p:sp>
      </p:grpSp>
      <p:grpSp>
        <p:nvGrpSpPr>
          <p:cNvPr id="363" name="Groupe 362"/>
          <p:cNvGrpSpPr/>
          <p:nvPr/>
        </p:nvGrpSpPr>
        <p:grpSpPr>
          <a:xfrm>
            <a:off x="5786313" y="5623108"/>
            <a:ext cx="280013" cy="279273"/>
            <a:chOff x="5786313" y="5623108"/>
            <a:chExt cx="280013" cy="279273"/>
          </a:xfrm>
        </p:grpSpPr>
        <p:sp>
          <p:nvSpPr>
            <p:cNvPr id="49" name="Organigramme : Connecteur 48"/>
            <p:cNvSpPr/>
            <p:nvPr/>
          </p:nvSpPr>
          <p:spPr>
            <a:xfrm>
              <a:off x="5799199" y="5636722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77" name="ZoneTexte 176"/>
            <p:cNvSpPr txBox="1"/>
            <p:nvPr/>
          </p:nvSpPr>
          <p:spPr>
            <a:xfrm>
              <a:off x="5786313" y="5623108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5</a:t>
              </a:r>
            </a:p>
          </p:txBody>
        </p:sp>
      </p:grpSp>
      <p:grpSp>
        <p:nvGrpSpPr>
          <p:cNvPr id="364" name="Groupe 363"/>
          <p:cNvGrpSpPr/>
          <p:nvPr/>
        </p:nvGrpSpPr>
        <p:grpSpPr>
          <a:xfrm>
            <a:off x="6196197" y="5614613"/>
            <a:ext cx="280013" cy="279273"/>
            <a:chOff x="6196197" y="5614613"/>
            <a:chExt cx="280013" cy="279273"/>
          </a:xfrm>
        </p:grpSpPr>
        <p:sp>
          <p:nvSpPr>
            <p:cNvPr id="50" name="Organigramme : Connecteur 49"/>
            <p:cNvSpPr/>
            <p:nvPr/>
          </p:nvSpPr>
          <p:spPr>
            <a:xfrm>
              <a:off x="6206987" y="5632571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78" name="ZoneTexte 177"/>
            <p:cNvSpPr txBox="1"/>
            <p:nvPr/>
          </p:nvSpPr>
          <p:spPr>
            <a:xfrm>
              <a:off x="6196197" y="5614613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5</a:t>
              </a:r>
            </a:p>
          </p:txBody>
        </p:sp>
      </p:grpSp>
      <p:grpSp>
        <p:nvGrpSpPr>
          <p:cNvPr id="365" name="Groupe 364"/>
          <p:cNvGrpSpPr/>
          <p:nvPr/>
        </p:nvGrpSpPr>
        <p:grpSpPr>
          <a:xfrm>
            <a:off x="6559492" y="5623108"/>
            <a:ext cx="280013" cy="279273"/>
            <a:chOff x="6559492" y="5623108"/>
            <a:chExt cx="280013" cy="279273"/>
          </a:xfrm>
        </p:grpSpPr>
        <p:sp>
          <p:nvSpPr>
            <p:cNvPr id="51" name="Organigramme : Connecteur 50"/>
            <p:cNvSpPr/>
            <p:nvPr/>
          </p:nvSpPr>
          <p:spPr>
            <a:xfrm>
              <a:off x="6577081" y="5636722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79" name="ZoneTexte 178"/>
            <p:cNvSpPr txBox="1"/>
            <p:nvPr/>
          </p:nvSpPr>
          <p:spPr>
            <a:xfrm>
              <a:off x="6559492" y="5623108"/>
              <a:ext cx="280013" cy="279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5</a:t>
              </a:r>
            </a:p>
          </p:txBody>
        </p:sp>
      </p:grpSp>
      <p:grpSp>
        <p:nvGrpSpPr>
          <p:cNvPr id="372" name="Groupe 371"/>
          <p:cNvGrpSpPr/>
          <p:nvPr/>
        </p:nvGrpSpPr>
        <p:grpSpPr>
          <a:xfrm>
            <a:off x="7308379" y="6349951"/>
            <a:ext cx="258404" cy="267446"/>
            <a:chOff x="7308379" y="6349951"/>
            <a:chExt cx="258404" cy="267446"/>
          </a:xfrm>
        </p:grpSpPr>
        <p:sp>
          <p:nvSpPr>
            <p:cNvPr id="59" name="Organigramme : Connecteur 58"/>
            <p:cNvSpPr/>
            <p:nvPr/>
          </p:nvSpPr>
          <p:spPr>
            <a:xfrm>
              <a:off x="7326003" y="6353329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80" name="ZoneTexte 179"/>
            <p:cNvSpPr txBox="1"/>
            <p:nvPr/>
          </p:nvSpPr>
          <p:spPr>
            <a:xfrm>
              <a:off x="7308379" y="6349951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6</a:t>
              </a:r>
            </a:p>
          </p:txBody>
        </p:sp>
      </p:grpSp>
      <p:grpSp>
        <p:nvGrpSpPr>
          <p:cNvPr id="371" name="Groupe 370"/>
          <p:cNvGrpSpPr/>
          <p:nvPr/>
        </p:nvGrpSpPr>
        <p:grpSpPr>
          <a:xfrm>
            <a:off x="6929122" y="6338917"/>
            <a:ext cx="258404" cy="267446"/>
            <a:chOff x="6938744" y="6336388"/>
            <a:chExt cx="258404" cy="267446"/>
          </a:xfrm>
        </p:grpSpPr>
        <p:sp>
          <p:nvSpPr>
            <p:cNvPr id="58" name="Organigramme : Connecteur 57"/>
            <p:cNvSpPr/>
            <p:nvPr/>
          </p:nvSpPr>
          <p:spPr>
            <a:xfrm>
              <a:off x="6955909" y="6349178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81" name="ZoneTexte 180"/>
            <p:cNvSpPr txBox="1"/>
            <p:nvPr/>
          </p:nvSpPr>
          <p:spPr>
            <a:xfrm>
              <a:off x="6938744" y="6336388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6</a:t>
              </a:r>
            </a:p>
          </p:txBody>
        </p:sp>
      </p:grpSp>
      <p:grpSp>
        <p:nvGrpSpPr>
          <p:cNvPr id="370" name="Groupe 369"/>
          <p:cNvGrpSpPr/>
          <p:nvPr/>
        </p:nvGrpSpPr>
        <p:grpSpPr>
          <a:xfrm>
            <a:off x="6526574" y="6329415"/>
            <a:ext cx="258404" cy="267446"/>
            <a:chOff x="6526574" y="6329415"/>
            <a:chExt cx="258404" cy="267446"/>
          </a:xfrm>
        </p:grpSpPr>
        <p:sp>
          <p:nvSpPr>
            <p:cNvPr id="57" name="Organigramme : Connecteur 56"/>
            <p:cNvSpPr/>
            <p:nvPr/>
          </p:nvSpPr>
          <p:spPr>
            <a:xfrm>
              <a:off x="6548121" y="6353329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82" name="ZoneTexte 181"/>
            <p:cNvSpPr txBox="1"/>
            <p:nvPr/>
          </p:nvSpPr>
          <p:spPr>
            <a:xfrm>
              <a:off x="6526574" y="6329415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6</a:t>
              </a:r>
            </a:p>
          </p:txBody>
        </p:sp>
      </p:grpSp>
      <p:grpSp>
        <p:nvGrpSpPr>
          <p:cNvPr id="369" name="Groupe 368"/>
          <p:cNvGrpSpPr/>
          <p:nvPr/>
        </p:nvGrpSpPr>
        <p:grpSpPr>
          <a:xfrm>
            <a:off x="6151641" y="6343206"/>
            <a:ext cx="258404" cy="267446"/>
            <a:chOff x="6151641" y="6343206"/>
            <a:chExt cx="258404" cy="267446"/>
          </a:xfrm>
        </p:grpSpPr>
        <p:sp>
          <p:nvSpPr>
            <p:cNvPr id="56" name="Organigramme : Connecteur 55"/>
            <p:cNvSpPr/>
            <p:nvPr/>
          </p:nvSpPr>
          <p:spPr>
            <a:xfrm>
              <a:off x="6178027" y="6353329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83" name="ZoneTexte 182"/>
            <p:cNvSpPr txBox="1"/>
            <p:nvPr/>
          </p:nvSpPr>
          <p:spPr>
            <a:xfrm>
              <a:off x="6151641" y="6343206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6</a:t>
              </a:r>
            </a:p>
          </p:txBody>
        </p:sp>
      </p:grpSp>
      <p:grpSp>
        <p:nvGrpSpPr>
          <p:cNvPr id="368" name="Groupe 367"/>
          <p:cNvGrpSpPr/>
          <p:nvPr/>
        </p:nvGrpSpPr>
        <p:grpSpPr>
          <a:xfrm>
            <a:off x="5792417" y="6338917"/>
            <a:ext cx="258404" cy="267446"/>
            <a:chOff x="5792417" y="6338917"/>
            <a:chExt cx="258404" cy="267446"/>
          </a:xfrm>
        </p:grpSpPr>
        <p:sp>
          <p:nvSpPr>
            <p:cNvPr id="55" name="Organigramme : Connecteur 54"/>
            <p:cNvSpPr/>
            <p:nvPr/>
          </p:nvSpPr>
          <p:spPr>
            <a:xfrm>
              <a:off x="5805763" y="6353328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84" name="ZoneTexte 183"/>
            <p:cNvSpPr txBox="1"/>
            <p:nvPr/>
          </p:nvSpPr>
          <p:spPr>
            <a:xfrm>
              <a:off x="5792417" y="6338917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6</a:t>
              </a:r>
            </a:p>
          </p:txBody>
        </p:sp>
      </p:grpSp>
      <p:grpSp>
        <p:nvGrpSpPr>
          <p:cNvPr id="367" name="Groupe 366"/>
          <p:cNvGrpSpPr/>
          <p:nvPr/>
        </p:nvGrpSpPr>
        <p:grpSpPr>
          <a:xfrm>
            <a:off x="5385923" y="6329285"/>
            <a:ext cx="258404" cy="267446"/>
            <a:chOff x="5385923" y="6329285"/>
            <a:chExt cx="258404" cy="267446"/>
          </a:xfrm>
        </p:grpSpPr>
        <p:sp>
          <p:nvSpPr>
            <p:cNvPr id="54" name="Organigramme : Connecteur 53"/>
            <p:cNvSpPr/>
            <p:nvPr/>
          </p:nvSpPr>
          <p:spPr>
            <a:xfrm>
              <a:off x="5400145" y="6353329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85" name="ZoneTexte 184"/>
            <p:cNvSpPr txBox="1"/>
            <p:nvPr/>
          </p:nvSpPr>
          <p:spPr>
            <a:xfrm>
              <a:off x="5385923" y="6329285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6</a:t>
              </a:r>
            </a:p>
          </p:txBody>
        </p:sp>
      </p:grpSp>
      <p:grpSp>
        <p:nvGrpSpPr>
          <p:cNvPr id="366" name="Groupe 365"/>
          <p:cNvGrpSpPr/>
          <p:nvPr/>
        </p:nvGrpSpPr>
        <p:grpSpPr>
          <a:xfrm>
            <a:off x="4982355" y="6338917"/>
            <a:ext cx="258404" cy="267446"/>
            <a:chOff x="4982355" y="6338917"/>
            <a:chExt cx="258404" cy="267446"/>
          </a:xfrm>
        </p:grpSpPr>
        <p:sp>
          <p:nvSpPr>
            <p:cNvPr id="53" name="Organigramme : Connecteur 52"/>
            <p:cNvSpPr/>
            <p:nvPr/>
          </p:nvSpPr>
          <p:spPr>
            <a:xfrm>
              <a:off x="4990700" y="6353329"/>
              <a:ext cx="214289" cy="240610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86" name="ZoneTexte 185"/>
            <p:cNvSpPr txBox="1"/>
            <p:nvPr/>
          </p:nvSpPr>
          <p:spPr>
            <a:xfrm>
              <a:off x="4982355" y="6338917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6</a:t>
              </a:r>
            </a:p>
          </p:txBody>
        </p:sp>
      </p:grpSp>
      <p:cxnSp>
        <p:nvCxnSpPr>
          <p:cNvPr id="188" name="Connecteur droit avec flèche 187"/>
          <p:cNvCxnSpPr>
            <a:stCxn id="13" idx="5"/>
            <a:endCxn id="14" idx="3"/>
          </p:cNvCxnSpPr>
          <p:nvPr/>
        </p:nvCxnSpPr>
        <p:spPr>
          <a:xfrm>
            <a:off x="2867264" y="3107265"/>
            <a:ext cx="25791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Connecteur droit avec flèche 198"/>
          <p:cNvCxnSpPr>
            <a:stCxn id="17" idx="5"/>
            <a:endCxn id="18" idx="3"/>
          </p:cNvCxnSpPr>
          <p:nvPr/>
        </p:nvCxnSpPr>
        <p:spPr>
          <a:xfrm flipV="1">
            <a:off x="4424685" y="3103115"/>
            <a:ext cx="256262" cy="41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Connecteur droit avec flèche 201"/>
          <p:cNvCxnSpPr>
            <a:stCxn id="18" idx="5"/>
            <a:endCxn id="19" idx="3"/>
          </p:cNvCxnSpPr>
          <p:nvPr/>
        </p:nvCxnSpPr>
        <p:spPr>
          <a:xfrm>
            <a:off x="4832472" y="3103115"/>
            <a:ext cx="218569" cy="41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Connecteur droit avec flèche 204"/>
          <p:cNvCxnSpPr>
            <a:stCxn id="37" idx="5"/>
            <a:endCxn id="38" idx="3"/>
          </p:cNvCxnSpPr>
          <p:nvPr/>
        </p:nvCxnSpPr>
        <p:spPr>
          <a:xfrm>
            <a:off x="4031632" y="5121336"/>
            <a:ext cx="25791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8" name="Connecteur droit avec flèche 207"/>
          <p:cNvCxnSpPr>
            <a:stCxn id="38" idx="5"/>
            <a:endCxn id="39" idx="3"/>
          </p:cNvCxnSpPr>
          <p:nvPr/>
        </p:nvCxnSpPr>
        <p:spPr>
          <a:xfrm flipV="1">
            <a:off x="4441076" y="5121335"/>
            <a:ext cx="254092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0" name="Connecteur droit avec flèche 219"/>
          <p:cNvCxnSpPr>
            <a:stCxn id="42" idx="5"/>
            <a:endCxn id="43" idx="3"/>
          </p:cNvCxnSpPr>
          <p:nvPr/>
        </p:nvCxnSpPr>
        <p:spPr>
          <a:xfrm>
            <a:off x="5996839" y="5117185"/>
            <a:ext cx="218569" cy="41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2" name="Connecteur droit avec flèche 231"/>
          <p:cNvCxnSpPr>
            <a:stCxn id="48" idx="5"/>
            <a:endCxn id="49" idx="3"/>
          </p:cNvCxnSpPr>
          <p:nvPr/>
        </p:nvCxnSpPr>
        <p:spPr>
          <a:xfrm>
            <a:off x="5612011" y="5842094"/>
            <a:ext cx="218569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6" name="Connecteur droit avec flèche 235"/>
          <p:cNvCxnSpPr>
            <a:stCxn id="49" idx="5"/>
            <a:endCxn id="50" idx="3"/>
          </p:cNvCxnSpPr>
          <p:nvPr/>
        </p:nvCxnSpPr>
        <p:spPr>
          <a:xfrm flipV="1">
            <a:off x="5982105" y="5837943"/>
            <a:ext cx="256262" cy="41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9" name="Connecteur droit avec flèche 238"/>
          <p:cNvCxnSpPr>
            <a:stCxn id="50" idx="5"/>
            <a:endCxn id="51" idx="3"/>
          </p:cNvCxnSpPr>
          <p:nvPr/>
        </p:nvCxnSpPr>
        <p:spPr>
          <a:xfrm>
            <a:off x="6389892" y="5837943"/>
            <a:ext cx="218569" cy="41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2" name="Connecteur en arc 241"/>
          <p:cNvCxnSpPr>
            <a:stCxn id="13" idx="3"/>
            <a:endCxn id="157" idx="2"/>
          </p:cNvCxnSpPr>
          <p:nvPr/>
        </p:nvCxnSpPr>
        <p:spPr>
          <a:xfrm rot="16200000" flipH="1">
            <a:off x="3359600" y="2463403"/>
            <a:ext cx="745290" cy="2033013"/>
          </a:xfrm>
          <a:prstGeom prst="curvedConnector3">
            <a:avLst>
              <a:gd name="adj1" fmla="val 130673"/>
            </a:avLst>
          </a:prstGeom>
          <a:ln w="3175">
            <a:solidFill>
              <a:srgbClr val="7030A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3" name="Connecteur en arc 242"/>
          <p:cNvCxnSpPr>
            <a:stCxn id="13" idx="3"/>
            <a:endCxn id="158" idx="2"/>
          </p:cNvCxnSpPr>
          <p:nvPr/>
        </p:nvCxnSpPr>
        <p:spPr>
          <a:xfrm rot="16200000" flipH="1">
            <a:off x="3562313" y="2260690"/>
            <a:ext cx="747694" cy="2440843"/>
          </a:xfrm>
          <a:prstGeom prst="curvedConnector3">
            <a:avLst>
              <a:gd name="adj1" fmla="val 130574"/>
            </a:avLst>
          </a:prstGeom>
          <a:ln w="3175">
            <a:solidFill>
              <a:srgbClr val="7030A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4" name="Connecteur en arc 243"/>
          <p:cNvCxnSpPr>
            <a:stCxn id="13" idx="3"/>
            <a:endCxn id="159" idx="2"/>
          </p:cNvCxnSpPr>
          <p:nvPr/>
        </p:nvCxnSpPr>
        <p:spPr>
          <a:xfrm rot="16200000" flipH="1">
            <a:off x="3743611" y="2079392"/>
            <a:ext cx="741805" cy="2797549"/>
          </a:xfrm>
          <a:prstGeom prst="curvedConnector3">
            <a:avLst>
              <a:gd name="adj1" fmla="val 130817"/>
            </a:avLst>
          </a:prstGeom>
          <a:ln w="3175">
            <a:solidFill>
              <a:srgbClr val="7030A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Connecteur en arc 250"/>
          <p:cNvCxnSpPr>
            <a:stCxn id="37" idx="3"/>
            <a:endCxn id="49" idx="4"/>
          </p:cNvCxnSpPr>
          <p:nvPr/>
        </p:nvCxnSpPr>
        <p:spPr>
          <a:xfrm rot="16200000" flipH="1">
            <a:off x="4515227" y="4486215"/>
            <a:ext cx="755995" cy="2026237"/>
          </a:xfrm>
          <a:prstGeom prst="curvedConnector3">
            <a:avLst>
              <a:gd name="adj1" fmla="val 125655"/>
            </a:avLst>
          </a:prstGeom>
          <a:ln w="3175">
            <a:solidFill>
              <a:srgbClr val="7030A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6" name="Connecteur en arc 265"/>
          <p:cNvCxnSpPr>
            <a:stCxn id="38" idx="3"/>
            <a:endCxn id="50" idx="5"/>
          </p:cNvCxnSpPr>
          <p:nvPr/>
        </p:nvCxnSpPr>
        <p:spPr>
          <a:xfrm rot="16200000" flipH="1">
            <a:off x="4981418" y="4429468"/>
            <a:ext cx="716607" cy="2100343"/>
          </a:xfrm>
          <a:prstGeom prst="curvedConnector3">
            <a:avLst>
              <a:gd name="adj1" fmla="val 131982"/>
            </a:avLst>
          </a:prstGeom>
          <a:ln w="3175">
            <a:solidFill>
              <a:schemeClr val="accent2">
                <a:lumMod val="75000"/>
              </a:schemeClr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6" name="Connecteur en arc 275"/>
          <p:cNvCxnSpPr>
            <a:stCxn id="39" idx="3"/>
            <a:endCxn id="51" idx="3"/>
          </p:cNvCxnSpPr>
          <p:nvPr/>
        </p:nvCxnSpPr>
        <p:spPr>
          <a:xfrm rot="16200000" flipH="1">
            <a:off x="5291436" y="4525068"/>
            <a:ext cx="720759" cy="1913293"/>
          </a:xfrm>
          <a:prstGeom prst="curvedConnector3">
            <a:avLst>
              <a:gd name="adj1" fmla="val 131798"/>
            </a:avLst>
          </a:prstGeom>
          <a:ln w="3175">
            <a:solidFill>
              <a:schemeClr val="accent3">
                <a:lumMod val="50000"/>
              </a:schemeClr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8" name="ZoneTexte 217"/>
          <p:cNvSpPr txBox="1"/>
          <p:nvPr/>
        </p:nvSpPr>
        <p:spPr>
          <a:xfrm>
            <a:off x="1682759" y="2132856"/>
            <a:ext cx="147398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sz="1463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9" name="ZoneTexte 218"/>
          <p:cNvSpPr txBox="1"/>
          <p:nvPr/>
        </p:nvSpPr>
        <p:spPr>
          <a:xfrm>
            <a:off x="2099743" y="2132856"/>
            <a:ext cx="147398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sz="1463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5" name="ZoneTexte 224"/>
          <p:cNvSpPr txBox="1"/>
          <p:nvPr/>
        </p:nvSpPr>
        <p:spPr>
          <a:xfrm>
            <a:off x="3631080" y="2132856"/>
            <a:ext cx="147398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sz="1463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7" name="ZoneTexte 226"/>
          <p:cNvSpPr txBox="1"/>
          <p:nvPr/>
        </p:nvSpPr>
        <p:spPr>
          <a:xfrm>
            <a:off x="1637330" y="2729238"/>
            <a:ext cx="1083422" cy="21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 smtClean="0">
                <a:solidFill>
                  <a:schemeClr val="accent1"/>
                </a:solidFill>
              </a:rPr>
              <a:t>((3+2)*8)+(5*6)=70</a:t>
            </a:r>
            <a:endParaRPr lang="en-US" sz="1463" dirty="0">
              <a:solidFill>
                <a:schemeClr val="accent1"/>
              </a:solidFill>
            </a:endParaRPr>
          </a:p>
        </p:txBody>
      </p:sp>
      <p:sp>
        <p:nvSpPr>
          <p:cNvPr id="235" name="ZoneTexte 234"/>
          <p:cNvSpPr txBox="1"/>
          <p:nvPr/>
        </p:nvSpPr>
        <p:spPr>
          <a:xfrm>
            <a:off x="4746495" y="2613354"/>
            <a:ext cx="424455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chemeClr val="accent1"/>
                </a:solidFill>
              </a:rPr>
              <a:t>100</a:t>
            </a:r>
            <a:endParaRPr lang="en-US" sz="1463" dirty="0">
              <a:solidFill>
                <a:schemeClr val="accent1"/>
              </a:solidFill>
            </a:endParaRPr>
          </a:p>
        </p:txBody>
      </p:sp>
      <p:sp>
        <p:nvSpPr>
          <p:cNvPr id="237" name="ZoneTexte 236"/>
          <p:cNvSpPr txBox="1"/>
          <p:nvPr/>
        </p:nvSpPr>
        <p:spPr>
          <a:xfrm>
            <a:off x="2542390" y="3361096"/>
            <a:ext cx="356255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00B050"/>
                </a:solidFill>
              </a:rPr>
              <a:t>24</a:t>
            </a:r>
            <a:endParaRPr lang="en-US" sz="1463" dirty="0">
              <a:solidFill>
                <a:srgbClr val="00B050"/>
              </a:solidFill>
            </a:endParaRPr>
          </a:p>
        </p:txBody>
      </p:sp>
      <p:sp>
        <p:nvSpPr>
          <p:cNvPr id="247" name="ZoneTexte 246"/>
          <p:cNvSpPr txBox="1"/>
          <p:nvPr/>
        </p:nvSpPr>
        <p:spPr>
          <a:xfrm>
            <a:off x="4928919" y="3313836"/>
            <a:ext cx="382738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00B050"/>
                </a:solidFill>
              </a:rPr>
              <a:t>30</a:t>
            </a:r>
            <a:endParaRPr lang="en-US" sz="1463" dirty="0">
              <a:solidFill>
                <a:srgbClr val="00B050"/>
              </a:solidFill>
            </a:endParaRPr>
          </a:p>
        </p:txBody>
      </p:sp>
      <p:sp>
        <p:nvSpPr>
          <p:cNvPr id="259" name="ZoneTexte 258"/>
          <p:cNvSpPr txBox="1"/>
          <p:nvPr/>
        </p:nvSpPr>
        <p:spPr>
          <a:xfrm>
            <a:off x="4033433" y="4720863"/>
            <a:ext cx="363481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00B050"/>
                </a:solidFill>
              </a:rPr>
              <a:t>24</a:t>
            </a:r>
            <a:endParaRPr lang="en-US" sz="1463" dirty="0">
              <a:solidFill>
                <a:srgbClr val="00B050"/>
              </a:solidFill>
            </a:endParaRPr>
          </a:p>
        </p:txBody>
      </p:sp>
      <p:sp>
        <p:nvSpPr>
          <p:cNvPr id="265" name="ZoneTexte 264"/>
          <p:cNvSpPr txBox="1"/>
          <p:nvPr/>
        </p:nvSpPr>
        <p:spPr>
          <a:xfrm>
            <a:off x="5588686" y="4739045"/>
            <a:ext cx="327928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00B050"/>
                </a:solidFill>
              </a:rPr>
              <a:t>24</a:t>
            </a:r>
            <a:endParaRPr lang="en-US" sz="1463" dirty="0">
              <a:solidFill>
                <a:srgbClr val="00B050"/>
              </a:solidFill>
            </a:endParaRPr>
          </a:p>
        </p:txBody>
      </p:sp>
      <p:sp>
        <p:nvSpPr>
          <p:cNvPr id="268" name="ZoneTexte 267"/>
          <p:cNvSpPr txBox="1"/>
          <p:nvPr/>
        </p:nvSpPr>
        <p:spPr>
          <a:xfrm>
            <a:off x="5930969" y="4690200"/>
            <a:ext cx="323607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00B050"/>
                </a:solidFill>
              </a:rPr>
              <a:t>36</a:t>
            </a:r>
            <a:endParaRPr lang="en-US" sz="1463" dirty="0">
              <a:solidFill>
                <a:srgbClr val="00B050"/>
              </a:solidFill>
            </a:endParaRPr>
          </a:p>
        </p:txBody>
      </p:sp>
      <p:sp>
        <p:nvSpPr>
          <p:cNvPr id="269" name="ZoneTexte 268"/>
          <p:cNvSpPr txBox="1"/>
          <p:nvPr/>
        </p:nvSpPr>
        <p:spPr>
          <a:xfrm>
            <a:off x="3755105" y="5482101"/>
            <a:ext cx="427299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00B050"/>
                </a:solidFill>
              </a:rPr>
              <a:t>24</a:t>
            </a:r>
            <a:endParaRPr lang="en-US" sz="1463" dirty="0">
              <a:solidFill>
                <a:srgbClr val="00B050"/>
              </a:solidFill>
            </a:endParaRPr>
          </a:p>
        </p:txBody>
      </p:sp>
      <p:sp>
        <p:nvSpPr>
          <p:cNvPr id="277" name="ZoneTexte 276"/>
          <p:cNvSpPr txBox="1"/>
          <p:nvPr/>
        </p:nvSpPr>
        <p:spPr>
          <a:xfrm>
            <a:off x="6144051" y="5396061"/>
            <a:ext cx="285417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00B050"/>
                </a:solidFill>
              </a:rPr>
              <a:t>6</a:t>
            </a:r>
            <a:endParaRPr lang="en-US" sz="1463" dirty="0">
              <a:solidFill>
                <a:srgbClr val="00B050"/>
              </a:solidFill>
            </a:endParaRPr>
          </a:p>
        </p:txBody>
      </p:sp>
      <p:sp>
        <p:nvSpPr>
          <p:cNvPr id="283" name="ZoneTexte 282"/>
          <p:cNvSpPr txBox="1"/>
          <p:nvPr/>
        </p:nvSpPr>
        <p:spPr>
          <a:xfrm>
            <a:off x="6629316" y="6130124"/>
            <a:ext cx="184435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chemeClr val="accent1"/>
                </a:solidFill>
              </a:rPr>
              <a:t>1</a:t>
            </a:r>
            <a:endParaRPr lang="en-US" sz="1463" dirty="0">
              <a:solidFill>
                <a:schemeClr val="accent1"/>
              </a:solidFill>
            </a:endParaRPr>
          </a:p>
        </p:txBody>
      </p:sp>
      <p:sp>
        <p:nvSpPr>
          <p:cNvPr id="284" name="ZoneTexte 283"/>
          <p:cNvSpPr txBox="1"/>
          <p:nvPr/>
        </p:nvSpPr>
        <p:spPr>
          <a:xfrm>
            <a:off x="7039605" y="6124660"/>
            <a:ext cx="206711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chemeClr val="accent1"/>
                </a:solidFill>
              </a:rPr>
              <a:t>3</a:t>
            </a:r>
            <a:endParaRPr lang="en-US" sz="1463" dirty="0">
              <a:solidFill>
                <a:schemeClr val="accent1"/>
              </a:solidFill>
            </a:endParaRPr>
          </a:p>
        </p:txBody>
      </p:sp>
      <p:sp>
        <p:nvSpPr>
          <p:cNvPr id="285" name="ZoneTexte 284"/>
          <p:cNvSpPr txBox="1"/>
          <p:nvPr/>
        </p:nvSpPr>
        <p:spPr>
          <a:xfrm>
            <a:off x="5182681" y="6300437"/>
            <a:ext cx="147398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sz="1463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0" name="ZoneTexte 289"/>
          <p:cNvSpPr txBox="1"/>
          <p:nvPr/>
        </p:nvSpPr>
        <p:spPr>
          <a:xfrm>
            <a:off x="7133926" y="6287130"/>
            <a:ext cx="147398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US" sz="1463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1" name="ZoneTexte 290"/>
          <p:cNvSpPr txBox="1"/>
          <p:nvPr/>
        </p:nvSpPr>
        <p:spPr>
          <a:xfrm>
            <a:off x="3257453" y="3619277"/>
            <a:ext cx="134179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FF0000"/>
                </a:solidFill>
              </a:rPr>
              <a:t>4</a:t>
            </a:r>
            <a:endParaRPr lang="en-US" sz="1463" dirty="0">
              <a:solidFill>
                <a:srgbClr val="FF0000"/>
              </a:solidFill>
            </a:endParaRPr>
          </a:p>
        </p:txBody>
      </p:sp>
      <p:sp>
        <p:nvSpPr>
          <p:cNvPr id="292" name="ZoneTexte 291"/>
          <p:cNvSpPr txBox="1"/>
          <p:nvPr/>
        </p:nvSpPr>
        <p:spPr>
          <a:xfrm>
            <a:off x="3664549" y="3638350"/>
            <a:ext cx="134180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FF0000"/>
                </a:solidFill>
              </a:rPr>
              <a:t>6</a:t>
            </a:r>
            <a:endParaRPr lang="en-US" sz="1463" dirty="0">
              <a:solidFill>
                <a:srgbClr val="FF0000"/>
              </a:solidFill>
            </a:endParaRPr>
          </a:p>
        </p:txBody>
      </p:sp>
      <p:sp>
        <p:nvSpPr>
          <p:cNvPr id="295" name="ZoneTexte 294"/>
          <p:cNvSpPr txBox="1"/>
          <p:nvPr/>
        </p:nvSpPr>
        <p:spPr>
          <a:xfrm>
            <a:off x="4805959" y="3632473"/>
            <a:ext cx="168386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FF0000"/>
                </a:solidFill>
              </a:rPr>
              <a:t>4</a:t>
            </a:r>
            <a:endParaRPr lang="en-US" sz="1463" dirty="0">
              <a:solidFill>
                <a:srgbClr val="FF0000"/>
              </a:solidFill>
            </a:endParaRPr>
          </a:p>
        </p:txBody>
      </p:sp>
      <p:sp>
        <p:nvSpPr>
          <p:cNvPr id="297" name="ZoneTexte 296"/>
          <p:cNvSpPr txBox="1"/>
          <p:nvPr/>
        </p:nvSpPr>
        <p:spPr>
          <a:xfrm>
            <a:off x="5595988" y="4332400"/>
            <a:ext cx="183126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FF0000"/>
                </a:solidFill>
              </a:rPr>
              <a:t>8</a:t>
            </a:r>
            <a:endParaRPr lang="en-US" sz="1463" dirty="0">
              <a:solidFill>
                <a:srgbClr val="FF0000"/>
              </a:solidFill>
            </a:endParaRPr>
          </a:p>
        </p:txBody>
      </p:sp>
      <p:sp>
        <p:nvSpPr>
          <p:cNvPr id="298" name="ZoneTexte 297"/>
          <p:cNvSpPr txBox="1"/>
          <p:nvPr/>
        </p:nvSpPr>
        <p:spPr>
          <a:xfrm>
            <a:off x="3666765" y="4340000"/>
            <a:ext cx="134180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FF0000"/>
                </a:solidFill>
              </a:rPr>
              <a:t>6</a:t>
            </a:r>
            <a:endParaRPr lang="en-US" sz="1463" dirty="0">
              <a:solidFill>
                <a:srgbClr val="FF0000"/>
              </a:solidFill>
            </a:endParaRPr>
          </a:p>
        </p:txBody>
      </p:sp>
      <p:sp>
        <p:nvSpPr>
          <p:cNvPr id="305" name="ZoneTexte 304"/>
          <p:cNvSpPr txBox="1"/>
          <p:nvPr/>
        </p:nvSpPr>
        <p:spPr>
          <a:xfrm>
            <a:off x="4024388" y="4974231"/>
            <a:ext cx="157027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FF0000"/>
                </a:solidFill>
              </a:rPr>
              <a:t>8</a:t>
            </a:r>
            <a:endParaRPr lang="en-US" sz="1463" dirty="0">
              <a:solidFill>
                <a:srgbClr val="FF0000"/>
              </a:solidFill>
            </a:endParaRPr>
          </a:p>
        </p:txBody>
      </p:sp>
      <p:sp>
        <p:nvSpPr>
          <p:cNvPr id="309" name="ZoneTexte 308"/>
          <p:cNvSpPr txBox="1"/>
          <p:nvPr/>
        </p:nvSpPr>
        <p:spPr>
          <a:xfrm>
            <a:off x="5595603" y="5684881"/>
            <a:ext cx="183126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FF0000"/>
                </a:solidFill>
              </a:rPr>
              <a:t>8</a:t>
            </a:r>
            <a:endParaRPr lang="en-US" sz="1463" dirty="0">
              <a:solidFill>
                <a:srgbClr val="FF0000"/>
              </a:solidFill>
            </a:endParaRPr>
          </a:p>
        </p:txBody>
      </p:sp>
      <p:sp>
        <p:nvSpPr>
          <p:cNvPr id="311" name="ZoneTexte 310"/>
          <p:cNvSpPr txBox="1"/>
          <p:nvPr/>
        </p:nvSpPr>
        <p:spPr>
          <a:xfrm>
            <a:off x="6365985" y="5673594"/>
            <a:ext cx="157027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FF0000"/>
                </a:solidFill>
              </a:rPr>
              <a:t>2</a:t>
            </a:r>
            <a:endParaRPr lang="en-US" sz="1463" dirty="0">
              <a:solidFill>
                <a:srgbClr val="FF0000"/>
              </a:solidFill>
            </a:endParaRPr>
          </a:p>
        </p:txBody>
      </p:sp>
      <p:sp>
        <p:nvSpPr>
          <p:cNvPr id="315" name="ZoneTexte 314"/>
          <p:cNvSpPr txBox="1"/>
          <p:nvPr/>
        </p:nvSpPr>
        <p:spPr>
          <a:xfrm>
            <a:off x="2894165" y="2934571"/>
            <a:ext cx="183126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FF0000"/>
                </a:solidFill>
              </a:rPr>
              <a:t>8</a:t>
            </a:r>
            <a:endParaRPr lang="en-US" sz="1463" dirty="0">
              <a:solidFill>
                <a:srgbClr val="FF0000"/>
              </a:solidFill>
            </a:endParaRPr>
          </a:p>
        </p:txBody>
      </p:sp>
      <p:sp>
        <p:nvSpPr>
          <p:cNvPr id="319" name="ZoneTexte 318"/>
          <p:cNvSpPr txBox="1"/>
          <p:nvPr/>
        </p:nvSpPr>
        <p:spPr>
          <a:xfrm>
            <a:off x="4845940" y="2913081"/>
            <a:ext cx="168386" cy="22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13" dirty="0">
                <a:solidFill>
                  <a:srgbClr val="FF0000"/>
                </a:solidFill>
              </a:rPr>
              <a:t>4</a:t>
            </a:r>
            <a:endParaRPr lang="en-US" sz="1463" dirty="0">
              <a:solidFill>
                <a:srgbClr val="FF0000"/>
              </a:solidFill>
            </a:endParaRPr>
          </a:p>
        </p:txBody>
      </p:sp>
      <p:cxnSp>
        <p:nvCxnSpPr>
          <p:cNvPr id="321" name="Connecteur droit avec flèche 320"/>
          <p:cNvCxnSpPr/>
          <p:nvPr/>
        </p:nvCxnSpPr>
        <p:spPr>
          <a:xfrm flipV="1">
            <a:off x="5132614" y="3297700"/>
            <a:ext cx="385909" cy="1113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2" name="ZoneTexte 321"/>
              <p:cNvSpPr txBox="1"/>
              <p:nvPr/>
            </p:nvSpPr>
            <p:spPr>
              <a:xfrm>
                <a:off x="5539996" y="3123623"/>
                <a:ext cx="1190715" cy="3544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46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63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d>
                            <m:dPr>
                              <m:ctrlPr>
                                <a:rPr lang="fr-FR" sz="1463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1463" i="1">
                                  <a:latin typeface="Cambria Math" panose="02040503050406030204" pitchFamily="18" charset="0"/>
                                </a:rPr>
                                <m:t>1,9</m:t>
                              </m:r>
                            </m:e>
                          </m:d>
                          <m:r>
                            <a:rPr lang="fr-FR" sz="1463" i="1">
                              <a:latin typeface="Cambria Math" panose="02040503050406030204" pitchFamily="18" charset="0"/>
                            </a:rPr>
                            <m:t>−(2,10)</m:t>
                          </m:r>
                        </m:sub>
                      </m:sSub>
                    </m:oMath>
                  </m:oMathPara>
                </a14:m>
                <a:endParaRPr lang="fr-FR" sz="1463" dirty="0"/>
              </a:p>
            </p:txBody>
          </p:sp>
        </mc:Choice>
        <mc:Fallback xmlns="">
          <p:sp>
            <p:nvSpPr>
              <p:cNvPr id="322" name="ZoneTexte 3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9996" y="3123623"/>
                <a:ext cx="1190715" cy="35446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4" name="ZoneTexte 323"/>
          <p:cNvSpPr txBox="1"/>
          <p:nvPr/>
        </p:nvSpPr>
        <p:spPr>
          <a:xfrm>
            <a:off x="2801015" y="3743750"/>
            <a:ext cx="310991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75" b="1" dirty="0"/>
              <a:t>94</a:t>
            </a:r>
            <a:endParaRPr lang="en-US" sz="2275" b="1" dirty="0"/>
          </a:p>
        </p:txBody>
      </p:sp>
      <p:cxnSp>
        <p:nvCxnSpPr>
          <p:cNvPr id="325" name="Connecteur droit avec flèche 324"/>
          <p:cNvCxnSpPr/>
          <p:nvPr/>
        </p:nvCxnSpPr>
        <p:spPr>
          <a:xfrm flipH="1">
            <a:off x="2533925" y="3900407"/>
            <a:ext cx="361736" cy="28671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Rectangle 325"/>
          <p:cNvSpPr/>
          <p:nvPr/>
        </p:nvSpPr>
        <p:spPr>
          <a:xfrm>
            <a:off x="2158851" y="4229570"/>
            <a:ext cx="534996" cy="2940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" name="Rectangle 326"/>
              <p:cNvSpPr/>
              <p:nvPr/>
            </p:nvSpPr>
            <p:spPr>
              <a:xfrm>
                <a:off x="2101703" y="4197800"/>
                <a:ext cx="707773" cy="3336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46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63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d>
                            <m:dPr>
                              <m:ctrlPr>
                                <a:rPr lang="fr-FR" sz="1463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1463" i="1">
                                  <a:latin typeface="Cambria Math" panose="02040503050406030204" pitchFamily="18" charset="0"/>
                                </a:rPr>
                                <m:t>2,4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fr-FR" sz="1463" dirty="0"/>
              </a:p>
            </p:txBody>
          </p:sp>
        </mc:Choice>
        <mc:Fallback xmlns="">
          <p:sp>
            <p:nvSpPr>
              <p:cNvPr id="327" name="Rectangle 3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1703" y="4197800"/>
                <a:ext cx="707773" cy="33368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9" name="ZoneTexte 328"/>
          <p:cNvSpPr txBox="1"/>
          <p:nvPr/>
        </p:nvSpPr>
        <p:spPr>
          <a:xfrm>
            <a:off x="7574062" y="6247857"/>
            <a:ext cx="475281" cy="24237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975" b="1" dirty="0"/>
              <a:t>155</a:t>
            </a:r>
            <a:endParaRPr lang="en-US" sz="2275" b="1" dirty="0"/>
          </a:p>
        </p:txBody>
      </p:sp>
      <p:sp>
        <p:nvSpPr>
          <p:cNvPr id="330" name="Rectangle 329"/>
          <p:cNvSpPr/>
          <p:nvPr/>
        </p:nvSpPr>
        <p:spPr>
          <a:xfrm>
            <a:off x="7470042" y="5603084"/>
            <a:ext cx="641880" cy="2940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1" name="Rectangle 330"/>
              <p:cNvSpPr/>
              <p:nvPr/>
            </p:nvSpPr>
            <p:spPr>
              <a:xfrm>
                <a:off x="7367485" y="5572053"/>
                <a:ext cx="952415" cy="3336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46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63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d>
                            <m:dPr>
                              <m:ctrlPr>
                                <a:rPr lang="fr-FR" sz="1463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1463" i="1">
                                  <a:latin typeface="Cambria Math" panose="02040503050406030204" pitchFamily="18" charset="0"/>
                                </a:rPr>
                                <m:t>6,15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fr-FR" sz="1463" dirty="0"/>
              </a:p>
            </p:txBody>
          </p:sp>
        </mc:Choice>
        <mc:Fallback xmlns="">
          <p:sp>
            <p:nvSpPr>
              <p:cNvPr id="331" name="Rectangle 3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7485" y="5572053"/>
                <a:ext cx="952415" cy="33368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2" name="Connecteur droit avec flèche 331"/>
          <p:cNvCxnSpPr>
            <a:stCxn id="329" idx="0"/>
            <a:endCxn id="330" idx="2"/>
          </p:cNvCxnSpPr>
          <p:nvPr/>
        </p:nvCxnSpPr>
        <p:spPr>
          <a:xfrm flipH="1" flipV="1">
            <a:off x="7790982" y="5897146"/>
            <a:ext cx="20721" cy="3507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3" name="ZoneTexte 372"/>
          <p:cNvSpPr txBox="1"/>
          <p:nvPr/>
        </p:nvSpPr>
        <p:spPr>
          <a:xfrm>
            <a:off x="73105" y="3030237"/>
            <a:ext cx="27328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cs typeface="Times New Roman" panose="02020603050405020304" pitchFamily="18" charset="0"/>
              </a:rPr>
              <a:t>Number of possible processed jobs</a:t>
            </a:r>
          </a:p>
          <a:p>
            <a:r>
              <a:rPr lang="en-US" sz="1400" dirty="0" smtClean="0">
                <a:cs typeface="Times New Roman" panose="02020603050405020304" pitchFamily="18" charset="0"/>
              </a:rPr>
              <a:t>until period </a:t>
            </a:r>
            <a:r>
              <a:rPr lang="en-US" sz="1400" i="1" dirty="0" smtClean="0">
                <a:cs typeface="Times New Roman" panose="02020603050405020304" pitchFamily="18" charset="0"/>
              </a:rPr>
              <a:t>t</a:t>
            </a:r>
            <a:endParaRPr lang="en-US" sz="1400" i="1" dirty="0">
              <a:cs typeface="Times New Roman" panose="02020603050405020304" pitchFamily="18" charset="0"/>
            </a:endParaRPr>
          </a:p>
        </p:txBody>
      </p:sp>
      <p:cxnSp>
        <p:nvCxnSpPr>
          <p:cNvPr id="375" name="Connecteur droit avec flèche 374"/>
          <p:cNvCxnSpPr/>
          <p:nvPr/>
        </p:nvCxnSpPr>
        <p:spPr>
          <a:xfrm flipH="1">
            <a:off x="901929" y="2344434"/>
            <a:ext cx="708500" cy="677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438331" y="3772969"/>
                <a:ext cx="20848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|=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31" y="3772969"/>
                <a:ext cx="2084801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4" name="ZoneTexte 253"/>
              <p:cNvSpPr txBox="1"/>
              <p:nvPr/>
            </p:nvSpPr>
            <p:spPr>
              <a:xfrm>
                <a:off x="6092772" y="3875157"/>
                <a:ext cx="24735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|=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54" name="ZoneTexte 2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2772" y="3875157"/>
                <a:ext cx="2473562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739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5" name="ZoneTexte 254"/>
              <p:cNvSpPr txBox="1"/>
              <p:nvPr/>
            </p:nvSpPr>
            <p:spPr>
              <a:xfrm>
                <a:off x="252767" y="5046471"/>
                <a:ext cx="2730171" cy="8849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|=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</a:rPr>
                        <m:t>∗</m:t>
                      </m:r>
                      <m:nary>
                        <m:naryPr>
                          <m:chr m:val="∑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fr-F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5" name="ZoneTexte 2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767" y="5046471"/>
                <a:ext cx="2730171" cy="88492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eur droit avec flèche 19"/>
          <p:cNvCxnSpPr>
            <a:stCxn id="218" idx="2"/>
            <a:endCxn id="3" idx="0"/>
          </p:cNvCxnSpPr>
          <p:nvPr/>
        </p:nvCxnSpPr>
        <p:spPr>
          <a:xfrm flipH="1">
            <a:off x="1480732" y="2359903"/>
            <a:ext cx="275726" cy="1413066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cteur droit avec flèche 259"/>
          <p:cNvCxnSpPr>
            <a:endCxn id="254" idx="1"/>
          </p:cNvCxnSpPr>
          <p:nvPr/>
        </p:nvCxnSpPr>
        <p:spPr>
          <a:xfrm flipV="1">
            <a:off x="5585332" y="4059823"/>
            <a:ext cx="507440" cy="1027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cteur droit avec flèche 260"/>
          <p:cNvCxnSpPr/>
          <p:nvPr/>
        </p:nvCxnSpPr>
        <p:spPr>
          <a:xfrm flipH="1">
            <a:off x="2312959" y="3998449"/>
            <a:ext cx="967163" cy="101784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3" name="Rectangle 232"/>
              <p:cNvSpPr/>
              <p:nvPr/>
            </p:nvSpPr>
            <p:spPr>
              <a:xfrm>
                <a:off x="1627668" y="6329511"/>
                <a:ext cx="25212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3" name="Rectangle 2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668" y="6329511"/>
                <a:ext cx="2521203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8" name="Connecteur droit avec flèche 237"/>
          <p:cNvCxnSpPr>
            <a:stCxn id="53" idx="2"/>
          </p:cNvCxnSpPr>
          <p:nvPr/>
        </p:nvCxnSpPr>
        <p:spPr>
          <a:xfrm flipH="1">
            <a:off x="4228068" y="6473634"/>
            <a:ext cx="762632" cy="53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1" name="Objet 270"/>
          <p:cNvGraphicFramePr>
            <a:graphicFrameLocks noChangeAspect="1"/>
          </p:cNvGraphicFramePr>
          <p:nvPr>
            <p:extLst/>
          </p:nvPr>
        </p:nvGraphicFramePr>
        <p:xfrm>
          <a:off x="8367052" y="1967838"/>
          <a:ext cx="927100" cy="180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6" name="Equation" r:id="rId11" imgW="571320" imgH="1371600" progId="Equation.DSMT4">
                  <p:embed/>
                </p:oleObj>
              </mc:Choice>
              <mc:Fallback>
                <p:oleObj name="Equation" r:id="rId11" imgW="571320" imgH="1371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7052" y="1967838"/>
                        <a:ext cx="927100" cy="180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2" name="Objet 261"/>
          <p:cNvGraphicFramePr>
            <a:graphicFrameLocks noChangeAspect="1"/>
          </p:cNvGraphicFramePr>
          <p:nvPr>
            <p:extLst/>
          </p:nvPr>
        </p:nvGraphicFramePr>
        <p:xfrm>
          <a:off x="7567613" y="3573463"/>
          <a:ext cx="2244725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7" name="Equation" r:id="rId13" imgW="1384200" imgH="253800" progId="Equation.DSMT4">
                  <p:embed/>
                </p:oleObj>
              </mc:Choice>
              <mc:Fallback>
                <p:oleObj name="Equation" r:id="rId13" imgW="13842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7613" y="3573463"/>
                        <a:ext cx="2244725" cy="33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4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Graph structure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8666" y="1595400"/>
            <a:ext cx="6463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T=15</a:t>
            </a:r>
          </a:p>
          <a:p>
            <a:r>
              <a:rPr lang="en-US" dirty="0" smtClean="0"/>
              <a:t>P=5</a:t>
            </a:r>
          </a:p>
          <a:p>
            <a:r>
              <a:rPr lang="en-US" dirty="0" smtClean="0"/>
              <a:t>X=6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2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000"/>
                            </p:stCondLst>
                            <p:childTnLst>
                              <p:par>
                                <p:cTn id="10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4500"/>
                            </p:stCondLst>
                            <p:childTnLst>
                              <p:par>
                                <p:cTn id="1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500"/>
                            </p:stCondLst>
                            <p:childTnLst>
                              <p:par>
                                <p:cTn id="1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6000"/>
                            </p:stCondLst>
                            <p:childTnLst>
                              <p:par>
                                <p:cTn id="19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6500"/>
                            </p:stCondLst>
                            <p:childTnLst>
                              <p:par>
                                <p:cTn id="20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7000"/>
                            </p:stCondLst>
                            <p:childTnLst>
                              <p:par>
                                <p:cTn id="2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1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9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5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0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9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2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5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7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0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3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" grpId="0"/>
      <p:bldP spid="219" grpId="0"/>
      <p:bldP spid="225" grpId="0"/>
      <p:bldP spid="227" grpId="0"/>
      <p:bldP spid="235" grpId="0"/>
      <p:bldP spid="237" grpId="0"/>
      <p:bldP spid="247" grpId="0"/>
      <p:bldP spid="259" grpId="0"/>
      <p:bldP spid="265" grpId="0"/>
      <p:bldP spid="268" grpId="0"/>
      <p:bldP spid="269" grpId="0"/>
      <p:bldP spid="277" grpId="0"/>
      <p:bldP spid="283" grpId="0"/>
      <p:bldP spid="284" grpId="0"/>
      <p:bldP spid="285" grpId="0"/>
      <p:bldP spid="290" grpId="0"/>
      <p:bldP spid="291" grpId="0"/>
      <p:bldP spid="292" grpId="0"/>
      <p:bldP spid="295" grpId="0"/>
      <p:bldP spid="297" grpId="0"/>
      <p:bldP spid="298" grpId="0"/>
      <p:bldP spid="305" grpId="0"/>
      <p:bldP spid="309" grpId="0"/>
      <p:bldP spid="311" grpId="0"/>
      <p:bldP spid="315" grpId="0"/>
      <p:bldP spid="319" grpId="0"/>
      <p:bldP spid="322" grpId="0"/>
      <p:bldP spid="324" grpId="0"/>
      <p:bldP spid="326" grpId="0" animBg="1"/>
      <p:bldP spid="327" grpId="0"/>
      <p:bldP spid="329" grpId="0" animBg="1"/>
      <p:bldP spid="330" grpId="0" animBg="1"/>
      <p:bldP spid="331" grpId="0"/>
      <p:bldP spid="373" grpId="0"/>
      <p:bldP spid="3" grpId="0"/>
      <p:bldP spid="254" grpId="0"/>
      <p:bldP spid="255" grpId="0"/>
      <p:bldP spid="23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ICD – LOSI / UMR-CNRS-6281</a:t>
            </a:r>
            <a:endParaRPr lang="fr-FR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223269-235E-4343-8F1B-13F79B92651A}" type="slidenum">
              <a:rPr lang="fr-FR" smtClean="0"/>
              <a:pPr algn="l"/>
              <a:t>27</a:t>
            </a:fld>
            <a:endParaRPr lang="fr-FR" dirty="0"/>
          </a:p>
        </p:txBody>
      </p:sp>
      <p:graphicFrame>
        <p:nvGraphicFramePr>
          <p:cNvPr id="19" name="Objet 18"/>
          <p:cNvGraphicFramePr>
            <a:graphicFrameLocks noChangeAspect="1"/>
          </p:cNvGraphicFramePr>
          <p:nvPr>
            <p:extLst/>
          </p:nvPr>
        </p:nvGraphicFramePr>
        <p:xfrm>
          <a:off x="879475" y="1531938"/>
          <a:ext cx="4429125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6" name="Equation" r:id="rId4" imgW="2730240" imgH="507960" progId="Equation.DSMT4">
                  <p:embed/>
                </p:oleObj>
              </mc:Choice>
              <mc:Fallback>
                <p:oleObj name="Equation" r:id="rId4" imgW="273024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475" y="1531938"/>
                        <a:ext cx="4429125" cy="67151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t 19"/>
          <p:cNvGraphicFramePr>
            <a:graphicFrameLocks noChangeAspect="1"/>
          </p:cNvGraphicFramePr>
          <p:nvPr>
            <p:extLst/>
          </p:nvPr>
        </p:nvGraphicFramePr>
        <p:xfrm>
          <a:off x="879475" y="2266950"/>
          <a:ext cx="5337175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7" name="Equation" r:id="rId6" imgW="3288960" imgH="1143000" progId="Equation.DSMT4">
                  <p:embed/>
                </p:oleObj>
              </mc:Choice>
              <mc:Fallback>
                <p:oleObj name="Equation" r:id="rId6" imgW="328896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475" y="2266950"/>
                        <a:ext cx="5337175" cy="15113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t 21"/>
          <p:cNvGraphicFramePr>
            <a:graphicFrameLocks noChangeAspect="1"/>
          </p:cNvGraphicFramePr>
          <p:nvPr>
            <p:extLst/>
          </p:nvPr>
        </p:nvGraphicFramePr>
        <p:xfrm>
          <a:off x="879475" y="3840163"/>
          <a:ext cx="7089775" cy="156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8" name="Equation" r:id="rId8" imgW="4368600" imgH="1180800" progId="Equation.DSMT4">
                  <p:embed/>
                </p:oleObj>
              </mc:Choice>
              <mc:Fallback>
                <p:oleObj name="Equation" r:id="rId8" imgW="4368600" imgH="1180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475" y="3840163"/>
                        <a:ext cx="7089775" cy="156051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t 22"/>
          <p:cNvGraphicFramePr>
            <a:graphicFrameLocks noChangeAspect="1"/>
          </p:cNvGraphicFramePr>
          <p:nvPr>
            <p:extLst/>
          </p:nvPr>
        </p:nvGraphicFramePr>
        <p:xfrm>
          <a:off x="879475" y="5477693"/>
          <a:ext cx="41814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9" name="Equation" r:id="rId10" imgW="2577960" imgH="634680" progId="Equation.DSMT4">
                  <p:embed/>
                </p:oleObj>
              </mc:Choice>
              <mc:Fallback>
                <p:oleObj name="Equation" r:id="rId10" imgW="257796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475" y="5477693"/>
                        <a:ext cx="4181475" cy="8382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2">
                            <a:lumMod val="50000"/>
                          </a:schemeClr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Connecteur droit avec flèche 23"/>
          <p:cNvCxnSpPr/>
          <p:nvPr/>
        </p:nvCxnSpPr>
        <p:spPr>
          <a:xfrm>
            <a:off x="5097016" y="5949280"/>
            <a:ext cx="432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oneTexte 24"/>
              <p:cNvSpPr txBox="1"/>
              <p:nvPr/>
            </p:nvSpPr>
            <p:spPr>
              <a:xfrm>
                <a:off x="5515917" y="5758522"/>
                <a:ext cx="614014" cy="381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917" y="5758522"/>
                <a:ext cx="614014" cy="38151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ZoneTexte 25"/>
          <p:cNvSpPr txBox="1"/>
          <p:nvPr/>
        </p:nvSpPr>
        <p:spPr>
          <a:xfrm>
            <a:off x="6065654" y="5753523"/>
            <a:ext cx="33130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Is set of the precedent nodes that are</a:t>
            </a:r>
          </a:p>
          <a:p>
            <a:r>
              <a:rPr lang="en-US" sz="1600" dirty="0" smtClean="0"/>
              <a:t> connected to node (</a:t>
            </a:r>
            <a:r>
              <a:rPr lang="en-US" sz="1600" dirty="0" err="1" smtClean="0"/>
              <a:t>k,t</a:t>
            </a:r>
            <a:r>
              <a:rPr lang="en-US" sz="1600" dirty="0" smtClean="0"/>
              <a:t>) directly</a:t>
            </a:r>
            <a:endParaRPr lang="en-US" sz="1600" dirty="0"/>
          </a:p>
        </p:txBody>
      </p:sp>
      <p:cxnSp>
        <p:nvCxnSpPr>
          <p:cNvPr id="27" name="Connecteur droit avec flèche 26"/>
          <p:cNvCxnSpPr/>
          <p:nvPr/>
        </p:nvCxnSpPr>
        <p:spPr>
          <a:xfrm>
            <a:off x="5267127" y="1868105"/>
            <a:ext cx="5557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oneTexte 27"/>
              <p:cNvSpPr txBox="1"/>
              <p:nvPr/>
            </p:nvSpPr>
            <p:spPr>
              <a:xfrm>
                <a:off x="5843884" y="1700952"/>
                <a:ext cx="2868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ZoneText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3884" y="1700952"/>
                <a:ext cx="286810" cy="276999"/>
              </a:xfrm>
              <a:prstGeom prst="rect">
                <a:avLst/>
              </a:prstGeom>
              <a:blipFill rotWithShape="0">
                <a:blip r:embed="rId13"/>
                <a:stretch>
                  <a:fillRect l="-21277" r="-6383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Connecteur droit avec flèche 28"/>
          <p:cNvCxnSpPr/>
          <p:nvPr/>
        </p:nvCxnSpPr>
        <p:spPr>
          <a:xfrm>
            <a:off x="6175177" y="2924944"/>
            <a:ext cx="5557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ZoneTexte 29"/>
              <p:cNvSpPr txBox="1"/>
              <p:nvPr/>
            </p:nvSpPr>
            <p:spPr>
              <a:xfrm>
                <a:off x="6751934" y="2757791"/>
                <a:ext cx="2921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ZoneText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1934" y="2757791"/>
                <a:ext cx="292131" cy="276999"/>
              </a:xfrm>
              <a:prstGeom prst="rect">
                <a:avLst/>
              </a:prstGeom>
              <a:blipFill rotWithShape="0">
                <a:blip r:embed="rId14"/>
                <a:stretch>
                  <a:fillRect l="-18750" r="-8333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Connecteur droit avec flèche 30"/>
          <p:cNvCxnSpPr/>
          <p:nvPr/>
        </p:nvCxnSpPr>
        <p:spPr>
          <a:xfrm>
            <a:off x="7927777" y="4653136"/>
            <a:ext cx="5557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ZoneTexte 31"/>
              <p:cNvSpPr txBox="1"/>
              <p:nvPr/>
            </p:nvSpPr>
            <p:spPr>
              <a:xfrm>
                <a:off x="8504534" y="4485983"/>
                <a:ext cx="2921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ZoneText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4534" y="4485983"/>
                <a:ext cx="292131" cy="276999"/>
              </a:xfrm>
              <a:prstGeom prst="rect">
                <a:avLst/>
              </a:prstGeom>
              <a:blipFill rotWithShape="0">
                <a:blip r:embed="rId15"/>
                <a:stretch>
                  <a:fillRect l="-16667" r="-10417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Edges’ value formulations &amp;Recurrence relationship</a:t>
            </a:r>
          </a:p>
        </p:txBody>
      </p:sp>
    </p:spTree>
    <p:extLst>
      <p:ext uri="{BB962C8B-B14F-4D97-AF65-F5344CB8AC3E}">
        <p14:creationId xmlns:p14="http://schemas.microsoft.com/office/powerpoint/2010/main" val="255471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/>
      <p:bldP spid="30" grpId="0"/>
      <p:bldP spid="3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6" name="Tableau 215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874131" y="1595400"/>
              <a:ext cx="6815172" cy="53745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2165"/>
                    <a:gridCol w="420792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</a:tblGrid>
                  <a:tr h="2345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/>
                            <a:t>t</a:t>
                          </a:r>
                          <a:endParaRPr lang="en-US" sz="7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0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5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6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7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8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9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10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11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15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</a:tr>
                  <a:tr h="29718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15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fr-FR" sz="15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5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0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5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7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5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6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16" name="Tableau 21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22075509"/>
                  </p:ext>
                </p:extLst>
              </p:nvPr>
            </p:nvGraphicFramePr>
            <p:xfrm>
              <a:off x="874131" y="1595400"/>
              <a:ext cx="6815172" cy="53745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52165"/>
                    <a:gridCol w="420792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  <a:gridCol w="389481"/>
                  </a:tblGrid>
                  <a:tr h="2345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000" dirty="0" smtClean="0"/>
                            <a:t>t</a:t>
                          </a:r>
                          <a:endParaRPr lang="en-US" sz="7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0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5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6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7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8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9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10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11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15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</a:tr>
                  <a:tr h="302896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74295" marR="74295" marT="37148" marB="37148">
                        <a:blipFill rotWithShape="0">
                          <a:blip r:embed="rId2"/>
                          <a:stretch>
                            <a:fillRect l="-1099" t="-80000" r="-1134066" b="-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0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5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7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5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4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6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1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3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000" dirty="0" smtClean="0"/>
                            <a:t>2</a:t>
                          </a:r>
                          <a:endParaRPr lang="en-US" sz="1000" dirty="0"/>
                        </a:p>
                      </a:txBody>
                      <a:tcPr marL="74295" marR="74295" marT="37148" marB="37148"/>
                    </a:tc>
                  </a:tr>
                </a:tbl>
              </a:graphicData>
            </a:graphic>
          </p:graphicFrame>
        </mc:Fallback>
      </mc:AlternateContent>
      <p:grpSp>
        <p:nvGrpSpPr>
          <p:cNvPr id="3" name="Groupe 2"/>
          <p:cNvGrpSpPr/>
          <p:nvPr/>
        </p:nvGrpSpPr>
        <p:grpSpPr>
          <a:xfrm>
            <a:off x="1496616" y="2132856"/>
            <a:ext cx="6079698" cy="4478603"/>
            <a:chOff x="1625621" y="1602866"/>
            <a:chExt cx="5610524" cy="4288943"/>
          </a:xfrm>
        </p:grpSpPr>
        <p:sp>
          <p:nvSpPr>
            <p:cNvPr id="6" name="Organigramme : Connecteur 5"/>
            <p:cNvSpPr/>
            <p:nvPr/>
          </p:nvSpPr>
          <p:spPr>
            <a:xfrm>
              <a:off x="2018978" y="1675882"/>
              <a:ext cx="197752" cy="230421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7" name="Organigramme : Connecteur 6"/>
            <p:cNvSpPr/>
            <p:nvPr/>
          </p:nvSpPr>
          <p:spPr>
            <a:xfrm>
              <a:off x="2393294" y="1675881"/>
              <a:ext cx="197752" cy="230421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8" name="Organigramme : Connecteur 7"/>
            <p:cNvSpPr/>
            <p:nvPr/>
          </p:nvSpPr>
          <p:spPr>
            <a:xfrm>
              <a:off x="2736830" y="1675882"/>
              <a:ext cx="197752" cy="230421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9" name="Organigramme : Connecteur 8"/>
            <p:cNvSpPr/>
            <p:nvPr/>
          </p:nvSpPr>
          <p:spPr>
            <a:xfrm>
              <a:off x="3078364" y="1675882"/>
              <a:ext cx="197752" cy="230421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0" name="Organigramme : Connecteur 9"/>
            <p:cNvSpPr/>
            <p:nvPr/>
          </p:nvSpPr>
          <p:spPr>
            <a:xfrm>
              <a:off x="3454683" y="1671907"/>
              <a:ext cx="197752" cy="230421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sp>
          <p:nvSpPr>
            <p:cNvPr id="11" name="Organigramme : Connecteur 10"/>
            <p:cNvSpPr/>
            <p:nvPr/>
          </p:nvSpPr>
          <p:spPr>
            <a:xfrm>
              <a:off x="3796216" y="1675882"/>
              <a:ext cx="197752" cy="230421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63"/>
            </a:p>
          </p:txBody>
        </p:sp>
        <p:grpSp>
          <p:nvGrpSpPr>
            <p:cNvPr id="12" name="Groupe 11"/>
            <p:cNvGrpSpPr/>
            <p:nvPr/>
          </p:nvGrpSpPr>
          <p:grpSpPr>
            <a:xfrm>
              <a:off x="2721703" y="2335360"/>
              <a:ext cx="2352838" cy="234396"/>
              <a:chOff x="486032" y="2360137"/>
              <a:chExt cx="2744366" cy="243018"/>
            </a:xfrm>
          </p:grpSpPr>
          <p:sp>
            <p:nvSpPr>
              <p:cNvPr id="13" name="Organigramme : Connecteur 12"/>
              <p:cNvSpPr/>
              <p:nvPr/>
            </p:nvSpPr>
            <p:spPr>
              <a:xfrm>
                <a:off x="486032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14" name="Organigramme : Connecteur 13"/>
              <p:cNvSpPr/>
              <p:nvPr/>
            </p:nvSpPr>
            <p:spPr>
              <a:xfrm>
                <a:off x="926756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15" name="Organigramme : Connecteur 14"/>
              <p:cNvSpPr/>
              <p:nvPr/>
            </p:nvSpPr>
            <p:spPr>
              <a:xfrm>
                <a:off x="1363361" y="2364257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16" name="Organigramme : Connecteur 15"/>
              <p:cNvSpPr/>
              <p:nvPr/>
            </p:nvSpPr>
            <p:spPr>
              <a:xfrm>
                <a:off x="1764064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17" name="Organigramme : Connecteur 16"/>
              <p:cNvSpPr/>
              <p:nvPr/>
            </p:nvSpPr>
            <p:spPr>
              <a:xfrm>
                <a:off x="2162431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18" name="Organigramme : Connecteur 17"/>
              <p:cNvSpPr/>
              <p:nvPr/>
            </p:nvSpPr>
            <p:spPr>
              <a:xfrm>
                <a:off x="2601372" y="2360137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19" name="Organigramme : Connecteur 18"/>
              <p:cNvSpPr/>
              <p:nvPr/>
            </p:nvSpPr>
            <p:spPr>
              <a:xfrm>
                <a:off x="2999739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</p:grpSp>
        <p:grpSp>
          <p:nvGrpSpPr>
            <p:cNvPr id="20" name="Groupe 19"/>
            <p:cNvGrpSpPr/>
            <p:nvPr/>
          </p:nvGrpSpPr>
          <p:grpSpPr>
            <a:xfrm>
              <a:off x="3076665" y="2994838"/>
              <a:ext cx="2352838" cy="234396"/>
              <a:chOff x="486032" y="2360137"/>
              <a:chExt cx="2744366" cy="243018"/>
            </a:xfrm>
          </p:grpSpPr>
          <p:sp>
            <p:nvSpPr>
              <p:cNvPr id="21" name="Organigramme : Connecteur 20"/>
              <p:cNvSpPr/>
              <p:nvPr/>
            </p:nvSpPr>
            <p:spPr>
              <a:xfrm>
                <a:off x="486032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22" name="Organigramme : Connecteur 21"/>
              <p:cNvSpPr/>
              <p:nvPr/>
            </p:nvSpPr>
            <p:spPr>
              <a:xfrm>
                <a:off x="926756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23" name="Organigramme : Connecteur 22"/>
              <p:cNvSpPr/>
              <p:nvPr/>
            </p:nvSpPr>
            <p:spPr>
              <a:xfrm>
                <a:off x="1363361" y="2364257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24" name="Organigramme : Connecteur 23"/>
              <p:cNvSpPr/>
              <p:nvPr/>
            </p:nvSpPr>
            <p:spPr>
              <a:xfrm>
                <a:off x="1764064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25" name="Organigramme : Connecteur 24"/>
              <p:cNvSpPr/>
              <p:nvPr/>
            </p:nvSpPr>
            <p:spPr>
              <a:xfrm>
                <a:off x="2162431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26" name="Organigramme : Connecteur 25"/>
              <p:cNvSpPr/>
              <p:nvPr/>
            </p:nvSpPr>
            <p:spPr>
              <a:xfrm>
                <a:off x="2601372" y="2360137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27" name="Organigramme : Connecteur 26"/>
              <p:cNvSpPr/>
              <p:nvPr/>
            </p:nvSpPr>
            <p:spPr>
              <a:xfrm>
                <a:off x="2999739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</p:grpSp>
        <p:grpSp>
          <p:nvGrpSpPr>
            <p:cNvPr id="28" name="Groupe 27"/>
            <p:cNvGrpSpPr/>
            <p:nvPr/>
          </p:nvGrpSpPr>
          <p:grpSpPr>
            <a:xfrm>
              <a:off x="3454512" y="3658290"/>
              <a:ext cx="2352838" cy="234396"/>
              <a:chOff x="486032" y="2360137"/>
              <a:chExt cx="2744366" cy="243018"/>
            </a:xfrm>
          </p:grpSpPr>
          <p:sp>
            <p:nvSpPr>
              <p:cNvPr id="29" name="Organigramme : Connecteur 28"/>
              <p:cNvSpPr/>
              <p:nvPr/>
            </p:nvSpPr>
            <p:spPr>
              <a:xfrm>
                <a:off x="486032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30" name="Organigramme : Connecteur 29"/>
              <p:cNvSpPr/>
              <p:nvPr/>
            </p:nvSpPr>
            <p:spPr>
              <a:xfrm>
                <a:off x="926756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31" name="Organigramme : Connecteur 30"/>
              <p:cNvSpPr/>
              <p:nvPr/>
            </p:nvSpPr>
            <p:spPr>
              <a:xfrm>
                <a:off x="1363361" y="2364257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32" name="Organigramme : Connecteur 31"/>
              <p:cNvSpPr/>
              <p:nvPr/>
            </p:nvSpPr>
            <p:spPr>
              <a:xfrm>
                <a:off x="1764064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33" name="Organigramme : Connecteur 32"/>
              <p:cNvSpPr/>
              <p:nvPr/>
            </p:nvSpPr>
            <p:spPr>
              <a:xfrm>
                <a:off x="2162431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34" name="Organigramme : Connecteur 33"/>
              <p:cNvSpPr/>
              <p:nvPr/>
            </p:nvSpPr>
            <p:spPr>
              <a:xfrm>
                <a:off x="2601372" y="2360137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35" name="Organigramme : Connecteur 34"/>
              <p:cNvSpPr/>
              <p:nvPr/>
            </p:nvSpPr>
            <p:spPr>
              <a:xfrm>
                <a:off x="2999739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</p:grpSp>
        <p:grpSp>
          <p:nvGrpSpPr>
            <p:cNvPr id="36" name="Groupe 35"/>
            <p:cNvGrpSpPr/>
            <p:nvPr/>
          </p:nvGrpSpPr>
          <p:grpSpPr>
            <a:xfrm>
              <a:off x="3796216" y="4264140"/>
              <a:ext cx="2352838" cy="234396"/>
              <a:chOff x="486032" y="2360137"/>
              <a:chExt cx="2744366" cy="243018"/>
            </a:xfrm>
          </p:grpSpPr>
          <p:sp>
            <p:nvSpPr>
              <p:cNvPr id="37" name="Organigramme : Connecteur 36"/>
              <p:cNvSpPr/>
              <p:nvPr/>
            </p:nvSpPr>
            <p:spPr>
              <a:xfrm>
                <a:off x="486032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38" name="Organigramme : Connecteur 37"/>
              <p:cNvSpPr/>
              <p:nvPr/>
            </p:nvSpPr>
            <p:spPr>
              <a:xfrm>
                <a:off x="926756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39" name="Organigramme : Connecteur 38"/>
              <p:cNvSpPr/>
              <p:nvPr/>
            </p:nvSpPr>
            <p:spPr>
              <a:xfrm>
                <a:off x="1363361" y="2364257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40" name="Organigramme : Connecteur 39"/>
              <p:cNvSpPr/>
              <p:nvPr/>
            </p:nvSpPr>
            <p:spPr>
              <a:xfrm>
                <a:off x="1764064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41" name="Organigramme : Connecteur 40"/>
              <p:cNvSpPr/>
              <p:nvPr/>
            </p:nvSpPr>
            <p:spPr>
              <a:xfrm>
                <a:off x="2162431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42" name="Organigramme : Connecteur 41"/>
              <p:cNvSpPr/>
              <p:nvPr/>
            </p:nvSpPr>
            <p:spPr>
              <a:xfrm>
                <a:off x="2601372" y="2360137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43" name="Organigramme : Connecteur 42"/>
              <p:cNvSpPr/>
              <p:nvPr/>
            </p:nvSpPr>
            <p:spPr>
              <a:xfrm>
                <a:off x="2999739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</p:grpSp>
        <p:grpSp>
          <p:nvGrpSpPr>
            <p:cNvPr id="44" name="Groupe 43"/>
            <p:cNvGrpSpPr/>
            <p:nvPr/>
          </p:nvGrpSpPr>
          <p:grpSpPr>
            <a:xfrm>
              <a:off x="4158937" y="4954375"/>
              <a:ext cx="2352838" cy="234396"/>
              <a:chOff x="486032" y="2360137"/>
              <a:chExt cx="2744366" cy="243018"/>
            </a:xfrm>
          </p:grpSpPr>
          <p:sp>
            <p:nvSpPr>
              <p:cNvPr id="45" name="Organigramme : Connecteur 44"/>
              <p:cNvSpPr/>
              <p:nvPr/>
            </p:nvSpPr>
            <p:spPr>
              <a:xfrm>
                <a:off x="486032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46" name="Organigramme : Connecteur 45"/>
              <p:cNvSpPr/>
              <p:nvPr/>
            </p:nvSpPr>
            <p:spPr>
              <a:xfrm>
                <a:off x="926756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47" name="Organigramme : Connecteur 46"/>
              <p:cNvSpPr/>
              <p:nvPr/>
            </p:nvSpPr>
            <p:spPr>
              <a:xfrm>
                <a:off x="1363361" y="2364257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48" name="Organigramme : Connecteur 47"/>
              <p:cNvSpPr/>
              <p:nvPr/>
            </p:nvSpPr>
            <p:spPr>
              <a:xfrm>
                <a:off x="1764064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49" name="Organigramme : Connecteur 48"/>
              <p:cNvSpPr/>
              <p:nvPr/>
            </p:nvSpPr>
            <p:spPr>
              <a:xfrm>
                <a:off x="2162431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50" name="Organigramme : Connecteur 49"/>
              <p:cNvSpPr/>
              <p:nvPr/>
            </p:nvSpPr>
            <p:spPr>
              <a:xfrm>
                <a:off x="2601372" y="2360137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51" name="Organigramme : Connecteur 50"/>
              <p:cNvSpPr/>
              <p:nvPr/>
            </p:nvSpPr>
            <p:spPr>
              <a:xfrm>
                <a:off x="2999739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</p:grpSp>
        <p:grpSp>
          <p:nvGrpSpPr>
            <p:cNvPr id="52" name="Groupe 51"/>
            <p:cNvGrpSpPr/>
            <p:nvPr/>
          </p:nvGrpSpPr>
          <p:grpSpPr>
            <a:xfrm>
              <a:off x="4850064" y="5640635"/>
              <a:ext cx="2352838" cy="234396"/>
              <a:chOff x="486032" y="2360137"/>
              <a:chExt cx="2744366" cy="243018"/>
            </a:xfrm>
          </p:grpSpPr>
          <p:sp>
            <p:nvSpPr>
              <p:cNvPr id="53" name="Organigramme : Connecteur 52"/>
              <p:cNvSpPr/>
              <p:nvPr/>
            </p:nvSpPr>
            <p:spPr>
              <a:xfrm>
                <a:off x="486032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54" name="Organigramme : Connecteur 53"/>
              <p:cNvSpPr/>
              <p:nvPr/>
            </p:nvSpPr>
            <p:spPr>
              <a:xfrm>
                <a:off x="926756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55" name="Organigramme : Connecteur 54"/>
              <p:cNvSpPr/>
              <p:nvPr/>
            </p:nvSpPr>
            <p:spPr>
              <a:xfrm>
                <a:off x="1363361" y="2364257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56" name="Organigramme : Connecteur 55"/>
              <p:cNvSpPr/>
              <p:nvPr/>
            </p:nvSpPr>
            <p:spPr>
              <a:xfrm>
                <a:off x="1764064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57" name="Organigramme : Connecteur 56"/>
              <p:cNvSpPr/>
              <p:nvPr/>
            </p:nvSpPr>
            <p:spPr>
              <a:xfrm>
                <a:off x="2162431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58" name="Organigramme : Connecteur 57"/>
              <p:cNvSpPr/>
              <p:nvPr/>
            </p:nvSpPr>
            <p:spPr>
              <a:xfrm>
                <a:off x="2601372" y="2360137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59" name="Organigramme : Connecteur 58"/>
              <p:cNvSpPr/>
              <p:nvPr/>
            </p:nvSpPr>
            <p:spPr>
              <a:xfrm>
                <a:off x="2999739" y="2364258"/>
                <a:ext cx="230659" cy="238897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</p:grpSp>
        <p:cxnSp>
          <p:nvCxnSpPr>
            <p:cNvPr id="60" name="Connecteur en arc 59"/>
            <p:cNvCxnSpPr>
              <a:stCxn id="5" idx="4"/>
              <a:endCxn id="13" idx="1"/>
            </p:cNvCxnSpPr>
            <p:nvPr/>
          </p:nvCxnSpPr>
          <p:spPr>
            <a:xfrm rot="16200000" flipH="1">
              <a:off x="2011946" y="1634362"/>
              <a:ext cx="466777" cy="1010657"/>
            </a:xfrm>
            <a:prstGeom prst="curvedConnector3">
              <a:avLst>
                <a:gd name="adj1" fmla="val 50000"/>
              </a:avLst>
            </a:prstGeom>
            <a:ln w="3175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en arc 60"/>
            <p:cNvCxnSpPr>
              <a:stCxn id="13" idx="4"/>
              <a:endCxn id="21" idx="2"/>
            </p:cNvCxnSpPr>
            <p:nvPr/>
          </p:nvCxnSpPr>
          <p:spPr>
            <a:xfrm rot="16200000" flipH="1">
              <a:off x="2676488" y="2713847"/>
              <a:ext cx="544269" cy="256085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en arc 61"/>
            <p:cNvCxnSpPr>
              <a:stCxn id="21" idx="4"/>
              <a:endCxn id="29" idx="2"/>
            </p:cNvCxnSpPr>
            <p:nvPr/>
          </p:nvCxnSpPr>
          <p:spPr>
            <a:xfrm rot="16200000" flipH="1">
              <a:off x="3040907" y="3363868"/>
              <a:ext cx="548242" cy="278971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en arc 62"/>
            <p:cNvCxnSpPr>
              <a:stCxn id="29" idx="4"/>
              <a:endCxn id="37" idx="2"/>
            </p:cNvCxnSpPr>
            <p:nvPr/>
          </p:nvCxnSpPr>
          <p:spPr>
            <a:xfrm rot="16200000" flipH="1">
              <a:off x="3429482" y="4016591"/>
              <a:ext cx="490640" cy="242827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en arc 63"/>
            <p:cNvCxnSpPr>
              <a:stCxn id="37" idx="4"/>
              <a:endCxn id="45" idx="2"/>
            </p:cNvCxnSpPr>
            <p:nvPr/>
          </p:nvCxnSpPr>
          <p:spPr>
            <a:xfrm rot="16200000" flipH="1">
              <a:off x="3739501" y="4654126"/>
              <a:ext cx="575025" cy="263845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en arc 64"/>
            <p:cNvCxnSpPr>
              <a:stCxn id="45" idx="4"/>
              <a:endCxn id="53" idx="1"/>
            </p:cNvCxnSpPr>
            <p:nvPr/>
          </p:nvCxnSpPr>
          <p:spPr>
            <a:xfrm rot="16200000" flipH="1">
              <a:off x="4323626" y="5122956"/>
              <a:ext cx="489584" cy="621212"/>
            </a:xfrm>
            <a:prstGeom prst="curvedConnector3">
              <a:avLst>
                <a:gd name="adj1" fmla="val 50000"/>
              </a:avLst>
            </a:prstGeom>
            <a:ln w="3175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en arc 65"/>
            <p:cNvCxnSpPr>
              <a:stCxn id="6" idx="4"/>
              <a:endCxn id="14" idx="0"/>
            </p:cNvCxnSpPr>
            <p:nvPr/>
          </p:nvCxnSpPr>
          <p:spPr>
            <a:xfrm rot="16200000" flipH="1">
              <a:off x="2441624" y="1582532"/>
              <a:ext cx="433032" cy="1080573"/>
            </a:xfrm>
            <a:prstGeom prst="curvedConnector3">
              <a:avLst>
                <a:gd name="adj1" fmla="val 50000"/>
              </a:avLst>
            </a:prstGeom>
            <a:ln w="3175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en arc 66"/>
            <p:cNvCxnSpPr>
              <a:stCxn id="7" idx="4"/>
              <a:endCxn id="15" idx="1"/>
            </p:cNvCxnSpPr>
            <p:nvPr/>
          </p:nvCxnSpPr>
          <p:spPr>
            <a:xfrm rot="16200000" flipH="1">
              <a:off x="2764109" y="1634361"/>
              <a:ext cx="466777" cy="1010657"/>
            </a:xfrm>
            <a:prstGeom prst="curvedConnector3">
              <a:avLst>
                <a:gd name="adj1" fmla="val 50000"/>
              </a:avLst>
            </a:prstGeom>
            <a:ln w="3175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en arc 67"/>
            <p:cNvCxnSpPr>
              <a:stCxn id="8" idx="4"/>
              <a:endCxn id="16" idx="1"/>
            </p:cNvCxnSpPr>
            <p:nvPr/>
          </p:nvCxnSpPr>
          <p:spPr>
            <a:xfrm rot="16200000" flipH="1">
              <a:off x="3107645" y="1634362"/>
              <a:ext cx="466777" cy="1010657"/>
            </a:xfrm>
            <a:prstGeom prst="curvedConnector3">
              <a:avLst>
                <a:gd name="adj1" fmla="val 50000"/>
              </a:avLst>
            </a:prstGeom>
            <a:ln w="3175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cteur en arc 68"/>
            <p:cNvCxnSpPr>
              <a:stCxn id="9" idx="4"/>
              <a:endCxn id="17" idx="1"/>
            </p:cNvCxnSpPr>
            <p:nvPr/>
          </p:nvCxnSpPr>
          <p:spPr>
            <a:xfrm rot="16200000" flipH="1">
              <a:off x="3449179" y="1634362"/>
              <a:ext cx="466777" cy="1010657"/>
            </a:xfrm>
            <a:prstGeom prst="curvedConnector3">
              <a:avLst>
                <a:gd name="adj1" fmla="val 50000"/>
              </a:avLst>
            </a:prstGeom>
            <a:ln w="3175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en arc 69"/>
            <p:cNvCxnSpPr>
              <a:stCxn id="10" idx="4"/>
              <a:endCxn id="18" idx="1"/>
            </p:cNvCxnSpPr>
            <p:nvPr/>
          </p:nvCxnSpPr>
          <p:spPr>
            <a:xfrm rot="16200000" flipH="1">
              <a:off x="3825498" y="1630387"/>
              <a:ext cx="466777" cy="1010657"/>
            </a:xfrm>
            <a:prstGeom prst="curvedConnector3">
              <a:avLst>
                <a:gd name="adj1" fmla="val 50000"/>
              </a:avLst>
            </a:prstGeom>
            <a:ln w="3175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cteur en arc 70"/>
            <p:cNvCxnSpPr>
              <a:stCxn id="11" idx="4"/>
              <a:endCxn id="19" idx="1"/>
            </p:cNvCxnSpPr>
            <p:nvPr/>
          </p:nvCxnSpPr>
          <p:spPr>
            <a:xfrm rot="16200000" flipH="1">
              <a:off x="4167032" y="1634362"/>
              <a:ext cx="466777" cy="1010657"/>
            </a:xfrm>
            <a:prstGeom prst="curvedConnector3">
              <a:avLst>
                <a:gd name="adj1" fmla="val 50000"/>
              </a:avLst>
            </a:prstGeom>
            <a:ln w="3175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en arc 71"/>
            <p:cNvCxnSpPr>
              <a:stCxn id="46" idx="4"/>
              <a:endCxn id="54" idx="1"/>
            </p:cNvCxnSpPr>
            <p:nvPr/>
          </p:nvCxnSpPr>
          <p:spPr>
            <a:xfrm rot="16200000" flipH="1">
              <a:off x="4701473" y="5122956"/>
              <a:ext cx="489584" cy="621212"/>
            </a:xfrm>
            <a:prstGeom prst="curvedConnector3">
              <a:avLst/>
            </a:prstGeom>
            <a:ln w="3175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en arc 72"/>
            <p:cNvCxnSpPr>
              <a:stCxn id="47" idx="4"/>
              <a:endCxn id="55" idx="1"/>
            </p:cNvCxnSpPr>
            <p:nvPr/>
          </p:nvCxnSpPr>
          <p:spPr>
            <a:xfrm rot="16200000" flipH="1">
              <a:off x="5075789" y="5122955"/>
              <a:ext cx="489584" cy="621212"/>
            </a:xfrm>
            <a:prstGeom prst="curvedConnector3">
              <a:avLst/>
            </a:prstGeom>
            <a:ln w="3175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en arc 73"/>
            <p:cNvCxnSpPr>
              <a:stCxn id="48" idx="4"/>
              <a:endCxn id="56" idx="1"/>
            </p:cNvCxnSpPr>
            <p:nvPr/>
          </p:nvCxnSpPr>
          <p:spPr>
            <a:xfrm rot="16200000" flipH="1">
              <a:off x="5419326" y="5122956"/>
              <a:ext cx="489584" cy="621212"/>
            </a:xfrm>
            <a:prstGeom prst="curvedConnector3">
              <a:avLst/>
            </a:prstGeom>
            <a:ln w="3175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en arc 74"/>
            <p:cNvCxnSpPr>
              <a:stCxn id="49" idx="4"/>
              <a:endCxn id="57" idx="1"/>
            </p:cNvCxnSpPr>
            <p:nvPr/>
          </p:nvCxnSpPr>
          <p:spPr>
            <a:xfrm rot="16200000" flipH="1">
              <a:off x="5760859" y="5122956"/>
              <a:ext cx="489584" cy="621212"/>
            </a:xfrm>
            <a:prstGeom prst="curvedConnector3">
              <a:avLst/>
            </a:prstGeom>
            <a:ln w="3175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cteur en arc 75"/>
            <p:cNvCxnSpPr>
              <a:stCxn id="50" idx="4"/>
              <a:endCxn id="58" idx="1"/>
            </p:cNvCxnSpPr>
            <p:nvPr/>
          </p:nvCxnSpPr>
          <p:spPr>
            <a:xfrm rot="16200000" flipH="1">
              <a:off x="6137178" y="5118981"/>
              <a:ext cx="489584" cy="621212"/>
            </a:xfrm>
            <a:prstGeom prst="curvedConnector3">
              <a:avLst/>
            </a:prstGeom>
            <a:ln w="3175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en arc 76"/>
            <p:cNvCxnSpPr>
              <a:stCxn id="51" idx="4"/>
              <a:endCxn id="59" idx="1"/>
            </p:cNvCxnSpPr>
            <p:nvPr/>
          </p:nvCxnSpPr>
          <p:spPr>
            <a:xfrm rot="16200000" flipH="1">
              <a:off x="6478711" y="5122956"/>
              <a:ext cx="489584" cy="621212"/>
            </a:xfrm>
            <a:prstGeom prst="curvedConnector3">
              <a:avLst/>
            </a:prstGeom>
            <a:ln w="3175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en arc 77"/>
            <p:cNvCxnSpPr>
              <a:stCxn id="14" idx="4"/>
              <a:endCxn id="22" idx="2"/>
            </p:cNvCxnSpPr>
            <p:nvPr/>
          </p:nvCxnSpPr>
          <p:spPr>
            <a:xfrm rot="16200000" flipH="1">
              <a:off x="3054336" y="2713847"/>
              <a:ext cx="544269" cy="256085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en arc 78"/>
            <p:cNvCxnSpPr>
              <a:stCxn id="15" idx="4"/>
              <a:endCxn id="23" idx="2"/>
            </p:cNvCxnSpPr>
            <p:nvPr/>
          </p:nvCxnSpPr>
          <p:spPr>
            <a:xfrm rot="16200000" flipH="1">
              <a:off x="3428652" y="2713846"/>
              <a:ext cx="544269" cy="256085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en arc 79"/>
            <p:cNvCxnSpPr>
              <a:stCxn id="16" idx="4"/>
              <a:endCxn id="24" idx="2"/>
            </p:cNvCxnSpPr>
            <p:nvPr/>
          </p:nvCxnSpPr>
          <p:spPr>
            <a:xfrm rot="16200000" flipH="1">
              <a:off x="3772188" y="2713847"/>
              <a:ext cx="544269" cy="256085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en arc 80"/>
            <p:cNvCxnSpPr>
              <a:stCxn id="17" idx="4"/>
              <a:endCxn id="25" idx="2"/>
            </p:cNvCxnSpPr>
            <p:nvPr/>
          </p:nvCxnSpPr>
          <p:spPr>
            <a:xfrm rot="16200000" flipH="1">
              <a:off x="4113721" y="2713847"/>
              <a:ext cx="544269" cy="256085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en arc 81"/>
            <p:cNvCxnSpPr>
              <a:stCxn id="18" idx="4"/>
              <a:endCxn id="26" idx="2"/>
            </p:cNvCxnSpPr>
            <p:nvPr/>
          </p:nvCxnSpPr>
          <p:spPr>
            <a:xfrm rot="16200000" flipH="1">
              <a:off x="4490040" y="2709872"/>
              <a:ext cx="544269" cy="256085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en arc 82"/>
            <p:cNvCxnSpPr>
              <a:stCxn id="19" idx="4"/>
              <a:endCxn id="27" idx="2"/>
            </p:cNvCxnSpPr>
            <p:nvPr/>
          </p:nvCxnSpPr>
          <p:spPr>
            <a:xfrm rot="16200000" flipH="1">
              <a:off x="4831574" y="2713847"/>
              <a:ext cx="544269" cy="256085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en arc 83"/>
            <p:cNvCxnSpPr>
              <a:stCxn id="22" idx="4"/>
              <a:endCxn id="30" idx="2"/>
            </p:cNvCxnSpPr>
            <p:nvPr/>
          </p:nvCxnSpPr>
          <p:spPr>
            <a:xfrm rot="16200000" flipH="1">
              <a:off x="3418754" y="3363868"/>
              <a:ext cx="548242" cy="278971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en arc 84"/>
            <p:cNvCxnSpPr>
              <a:stCxn id="23" idx="4"/>
              <a:endCxn id="31" idx="2"/>
            </p:cNvCxnSpPr>
            <p:nvPr/>
          </p:nvCxnSpPr>
          <p:spPr>
            <a:xfrm rot="16200000" flipH="1">
              <a:off x="3793070" y="3363868"/>
              <a:ext cx="548242" cy="278971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en arc 85"/>
            <p:cNvCxnSpPr>
              <a:stCxn id="24" idx="4"/>
              <a:endCxn id="32" idx="2"/>
            </p:cNvCxnSpPr>
            <p:nvPr/>
          </p:nvCxnSpPr>
          <p:spPr>
            <a:xfrm rot="16200000" flipH="1">
              <a:off x="4136607" y="3363868"/>
              <a:ext cx="548242" cy="278971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en arc 86"/>
            <p:cNvCxnSpPr>
              <a:stCxn id="25" idx="4"/>
              <a:endCxn id="33" idx="2"/>
            </p:cNvCxnSpPr>
            <p:nvPr/>
          </p:nvCxnSpPr>
          <p:spPr>
            <a:xfrm rot="16200000" flipH="1">
              <a:off x="4478140" y="3363868"/>
              <a:ext cx="548242" cy="278971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en arc 87"/>
            <p:cNvCxnSpPr>
              <a:stCxn id="26" idx="4"/>
              <a:endCxn id="34" idx="2"/>
            </p:cNvCxnSpPr>
            <p:nvPr/>
          </p:nvCxnSpPr>
          <p:spPr>
            <a:xfrm rot="16200000" flipH="1">
              <a:off x="4854459" y="3359894"/>
              <a:ext cx="548242" cy="278971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en arc 88"/>
            <p:cNvCxnSpPr>
              <a:stCxn id="27" idx="4"/>
              <a:endCxn id="35" idx="2"/>
            </p:cNvCxnSpPr>
            <p:nvPr/>
          </p:nvCxnSpPr>
          <p:spPr>
            <a:xfrm rot="16200000" flipH="1">
              <a:off x="5195992" y="3363868"/>
              <a:ext cx="548242" cy="278971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en arc 89"/>
            <p:cNvCxnSpPr>
              <a:stCxn id="30" idx="4"/>
              <a:endCxn id="38" idx="2"/>
            </p:cNvCxnSpPr>
            <p:nvPr/>
          </p:nvCxnSpPr>
          <p:spPr>
            <a:xfrm rot="16200000" flipH="1">
              <a:off x="3807330" y="4016591"/>
              <a:ext cx="490640" cy="242827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en arc 90"/>
            <p:cNvCxnSpPr>
              <a:stCxn id="31" idx="4"/>
              <a:endCxn id="39" idx="2"/>
            </p:cNvCxnSpPr>
            <p:nvPr/>
          </p:nvCxnSpPr>
          <p:spPr>
            <a:xfrm rot="16200000" flipH="1">
              <a:off x="4181646" y="4016590"/>
              <a:ext cx="490640" cy="242827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en arc 91"/>
            <p:cNvCxnSpPr>
              <a:stCxn id="32" idx="4"/>
              <a:endCxn id="40" idx="2"/>
            </p:cNvCxnSpPr>
            <p:nvPr/>
          </p:nvCxnSpPr>
          <p:spPr>
            <a:xfrm rot="16200000" flipH="1">
              <a:off x="4525182" y="4016591"/>
              <a:ext cx="490640" cy="242827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en arc 92"/>
            <p:cNvCxnSpPr>
              <a:stCxn id="33" idx="4"/>
              <a:endCxn id="41" idx="2"/>
            </p:cNvCxnSpPr>
            <p:nvPr/>
          </p:nvCxnSpPr>
          <p:spPr>
            <a:xfrm rot="16200000" flipH="1">
              <a:off x="4866715" y="4016591"/>
              <a:ext cx="490640" cy="242827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en arc 93"/>
            <p:cNvCxnSpPr>
              <a:stCxn id="34" idx="4"/>
              <a:endCxn id="42" idx="2"/>
            </p:cNvCxnSpPr>
            <p:nvPr/>
          </p:nvCxnSpPr>
          <p:spPr>
            <a:xfrm rot="16200000" flipH="1">
              <a:off x="5243034" y="4012616"/>
              <a:ext cx="490640" cy="242827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en arc 94"/>
            <p:cNvCxnSpPr>
              <a:stCxn id="35" idx="4"/>
              <a:endCxn id="43" idx="2"/>
            </p:cNvCxnSpPr>
            <p:nvPr/>
          </p:nvCxnSpPr>
          <p:spPr>
            <a:xfrm rot="16200000" flipH="1">
              <a:off x="5584568" y="4016591"/>
              <a:ext cx="490640" cy="242827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en arc 95"/>
            <p:cNvCxnSpPr>
              <a:stCxn id="38" idx="4"/>
              <a:endCxn id="46" idx="2"/>
            </p:cNvCxnSpPr>
            <p:nvPr/>
          </p:nvCxnSpPr>
          <p:spPr>
            <a:xfrm rot="16200000" flipH="1">
              <a:off x="4117349" y="4654126"/>
              <a:ext cx="575025" cy="263845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cteur en arc 96"/>
            <p:cNvCxnSpPr>
              <a:stCxn id="39" idx="4"/>
              <a:endCxn id="47" idx="2"/>
            </p:cNvCxnSpPr>
            <p:nvPr/>
          </p:nvCxnSpPr>
          <p:spPr>
            <a:xfrm rot="16200000" flipH="1">
              <a:off x="4491665" y="4654125"/>
              <a:ext cx="575025" cy="263845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en arc 97"/>
            <p:cNvCxnSpPr>
              <a:stCxn id="40" idx="4"/>
              <a:endCxn id="48" idx="2"/>
            </p:cNvCxnSpPr>
            <p:nvPr/>
          </p:nvCxnSpPr>
          <p:spPr>
            <a:xfrm rot="16200000" flipH="1">
              <a:off x="4835202" y="4654126"/>
              <a:ext cx="575025" cy="263845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en arc 98"/>
            <p:cNvCxnSpPr>
              <a:stCxn id="41" idx="4"/>
              <a:endCxn id="49" idx="2"/>
            </p:cNvCxnSpPr>
            <p:nvPr/>
          </p:nvCxnSpPr>
          <p:spPr>
            <a:xfrm rot="16200000" flipH="1">
              <a:off x="5176735" y="4654126"/>
              <a:ext cx="575025" cy="263845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en arc 99"/>
            <p:cNvCxnSpPr>
              <a:stCxn id="42" idx="4"/>
              <a:endCxn id="50" idx="2"/>
            </p:cNvCxnSpPr>
            <p:nvPr/>
          </p:nvCxnSpPr>
          <p:spPr>
            <a:xfrm rot="16200000" flipH="1">
              <a:off x="5553054" y="4650151"/>
              <a:ext cx="575025" cy="263845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en arc 100"/>
            <p:cNvCxnSpPr>
              <a:stCxn id="43" idx="4"/>
              <a:endCxn id="51" idx="2"/>
            </p:cNvCxnSpPr>
            <p:nvPr/>
          </p:nvCxnSpPr>
          <p:spPr>
            <a:xfrm rot="16200000" flipH="1">
              <a:off x="5894587" y="4654126"/>
              <a:ext cx="575025" cy="263845"/>
            </a:xfrm>
            <a:prstGeom prst="curvedConnector2">
              <a:avLst/>
            </a:prstGeom>
            <a:ln w="3175">
              <a:solidFill>
                <a:srgbClr val="00B05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avec flèche 101"/>
            <p:cNvCxnSpPr>
              <a:stCxn id="5" idx="6"/>
              <a:endCxn id="6" idx="2"/>
            </p:cNvCxnSpPr>
            <p:nvPr/>
          </p:nvCxnSpPr>
          <p:spPr>
            <a:xfrm>
              <a:off x="1838882" y="1791093"/>
              <a:ext cx="180096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eur droit avec flèche 102"/>
            <p:cNvCxnSpPr>
              <a:stCxn id="6" idx="6"/>
              <a:endCxn id="7" idx="2"/>
            </p:cNvCxnSpPr>
            <p:nvPr/>
          </p:nvCxnSpPr>
          <p:spPr>
            <a:xfrm flipV="1">
              <a:off x="2216729" y="1791092"/>
              <a:ext cx="176564" cy="1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avec flèche 103"/>
            <p:cNvCxnSpPr>
              <a:stCxn id="7" idx="6"/>
              <a:endCxn id="8" idx="2"/>
            </p:cNvCxnSpPr>
            <p:nvPr/>
          </p:nvCxnSpPr>
          <p:spPr>
            <a:xfrm>
              <a:off x="2591046" y="1791092"/>
              <a:ext cx="145784" cy="1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avec flèche 104"/>
            <p:cNvCxnSpPr>
              <a:stCxn id="8" idx="6"/>
              <a:endCxn id="9" idx="2"/>
            </p:cNvCxnSpPr>
            <p:nvPr/>
          </p:nvCxnSpPr>
          <p:spPr>
            <a:xfrm>
              <a:off x="2934581" y="1791093"/>
              <a:ext cx="143782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avec flèche 105"/>
            <p:cNvCxnSpPr>
              <a:stCxn id="9" idx="6"/>
              <a:endCxn id="10" idx="2"/>
            </p:cNvCxnSpPr>
            <p:nvPr/>
          </p:nvCxnSpPr>
          <p:spPr>
            <a:xfrm flipV="1">
              <a:off x="3276115" y="1787118"/>
              <a:ext cx="178567" cy="3975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avec flèche 106"/>
            <p:cNvCxnSpPr>
              <a:stCxn id="10" idx="6"/>
              <a:endCxn id="11" idx="2"/>
            </p:cNvCxnSpPr>
            <p:nvPr/>
          </p:nvCxnSpPr>
          <p:spPr>
            <a:xfrm>
              <a:off x="3652434" y="1787118"/>
              <a:ext cx="143782" cy="3975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cteur droit avec flèche 107"/>
            <p:cNvCxnSpPr>
              <a:stCxn id="21" idx="5"/>
              <a:endCxn id="22" idx="3"/>
            </p:cNvCxnSpPr>
            <p:nvPr/>
          </p:nvCxnSpPr>
          <p:spPr>
            <a:xfrm>
              <a:off x="3245457" y="3195489"/>
              <a:ext cx="238015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avec flèche 108"/>
            <p:cNvCxnSpPr>
              <a:stCxn id="22" idx="5"/>
              <a:endCxn id="23" idx="3"/>
            </p:cNvCxnSpPr>
            <p:nvPr/>
          </p:nvCxnSpPr>
          <p:spPr>
            <a:xfrm flipV="1">
              <a:off x="3623304" y="3195488"/>
              <a:ext cx="23448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avec flèche 109"/>
            <p:cNvCxnSpPr>
              <a:stCxn id="23" idx="5"/>
              <a:endCxn id="24" idx="3"/>
            </p:cNvCxnSpPr>
            <p:nvPr/>
          </p:nvCxnSpPr>
          <p:spPr>
            <a:xfrm>
              <a:off x="3997621" y="3195488"/>
              <a:ext cx="20370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cteur droit avec flèche 110"/>
            <p:cNvCxnSpPr>
              <a:stCxn id="24" idx="5"/>
              <a:endCxn id="25" idx="3"/>
            </p:cNvCxnSpPr>
            <p:nvPr/>
          </p:nvCxnSpPr>
          <p:spPr>
            <a:xfrm>
              <a:off x="4341157" y="3195489"/>
              <a:ext cx="201702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cteur droit avec flèche 111"/>
            <p:cNvCxnSpPr>
              <a:stCxn id="25" idx="5"/>
              <a:endCxn id="26" idx="3"/>
            </p:cNvCxnSpPr>
            <p:nvPr/>
          </p:nvCxnSpPr>
          <p:spPr>
            <a:xfrm flipV="1">
              <a:off x="4682690" y="3191514"/>
              <a:ext cx="236487" cy="397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avec flèche 112"/>
            <p:cNvCxnSpPr>
              <a:stCxn id="26" idx="5"/>
              <a:endCxn id="27" idx="3"/>
            </p:cNvCxnSpPr>
            <p:nvPr/>
          </p:nvCxnSpPr>
          <p:spPr>
            <a:xfrm>
              <a:off x="5059009" y="3191514"/>
              <a:ext cx="201702" cy="397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cteur droit avec flèche 113"/>
            <p:cNvCxnSpPr>
              <a:stCxn id="29" idx="5"/>
              <a:endCxn id="30" idx="3"/>
            </p:cNvCxnSpPr>
            <p:nvPr/>
          </p:nvCxnSpPr>
          <p:spPr>
            <a:xfrm>
              <a:off x="3623304" y="3858941"/>
              <a:ext cx="238015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cteur droit avec flèche 114"/>
            <p:cNvCxnSpPr>
              <a:stCxn id="30" idx="5"/>
              <a:endCxn id="31" idx="3"/>
            </p:cNvCxnSpPr>
            <p:nvPr/>
          </p:nvCxnSpPr>
          <p:spPr>
            <a:xfrm flipV="1">
              <a:off x="4001152" y="3858939"/>
              <a:ext cx="23448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avec flèche 115"/>
            <p:cNvCxnSpPr>
              <a:stCxn id="31" idx="5"/>
              <a:endCxn id="32" idx="3"/>
            </p:cNvCxnSpPr>
            <p:nvPr/>
          </p:nvCxnSpPr>
          <p:spPr>
            <a:xfrm>
              <a:off x="4375468" y="3858939"/>
              <a:ext cx="20370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avec flèche 116"/>
            <p:cNvCxnSpPr>
              <a:stCxn id="32" idx="5"/>
              <a:endCxn id="33" idx="3"/>
            </p:cNvCxnSpPr>
            <p:nvPr/>
          </p:nvCxnSpPr>
          <p:spPr>
            <a:xfrm>
              <a:off x="4719004" y="3858941"/>
              <a:ext cx="201702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cteur droit avec flèche 117"/>
            <p:cNvCxnSpPr>
              <a:stCxn id="33" idx="5"/>
              <a:endCxn id="34" idx="3"/>
            </p:cNvCxnSpPr>
            <p:nvPr/>
          </p:nvCxnSpPr>
          <p:spPr>
            <a:xfrm flipV="1">
              <a:off x="5060538" y="3854966"/>
              <a:ext cx="236487" cy="397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avec flèche 118"/>
            <p:cNvCxnSpPr>
              <a:stCxn id="34" idx="5"/>
              <a:endCxn id="35" idx="3"/>
            </p:cNvCxnSpPr>
            <p:nvPr/>
          </p:nvCxnSpPr>
          <p:spPr>
            <a:xfrm>
              <a:off x="5436857" y="3854966"/>
              <a:ext cx="201702" cy="397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cteur droit avec flèche 119"/>
            <p:cNvCxnSpPr>
              <a:stCxn id="53" idx="6"/>
              <a:endCxn id="54" idx="2"/>
            </p:cNvCxnSpPr>
            <p:nvPr/>
          </p:nvCxnSpPr>
          <p:spPr>
            <a:xfrm>
              <a:off x="5047816" y="5759821"/>
              <a:ext cx="180096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cteur droit avec flèche 120"/>
            <p:cNvCxnSpPr>
              <a:stCxn id="54" idx="6"/>
              <a:endCxn id="55" idx="2"/>
            </p:cNvCxnSpPr>
            <p:nvPr/>
          </p:nvCxnSpPr>
          <p:spPr>
            <a:xfrm flipV="1">
              <a:off x="5425663" y="5759820"/>
              <a:ext cx="176564" cy="1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cteur droit avec flèche 121"/>
            <p:cNvCxnSpPr>
              <a:stCxn id="55" idx="6"/>
              <a:endCxn id="56" idx="2"/>
            </p:cNvCxnSpPr>
            <p:nvPr/>
          </p:nvCxnSpPr>
          <p:spPr>
            <a:xfrm>
              <a:off x="5799980" y="5759820"/>
              <a:ext cx="145784" cy="1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cteur droit avec flèche 122"/>
            <p:cNvCxnSpPr>
              <a:stCxn id="56" idx="6"/>
              <a:endCxn id="57" idx="2"/>
            </p:cNvCxnSpPr>
            <p:nvPr/>
          </p:nvCxnSpPr>
          <p:spPr>
            <a:xfrm>
              <a:off x="6143516" y="5759821"/>
              <a:ext cx="143782" cy="0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cteur droit avec flèche 123"/>
            <p:cNvCxnSpPr>
              <a:stCxn id="57" idx="6"/>
              <a:endCxn id="58" idx="2"/>
            </p:cNvCxnSpPr>
            <p:nvPr/>
          </p:nvCxnSpPr>
          <p:spPr>
            <a:xfrm flipV="1">
              <a:off x="6485049" y="5755846"/>
              <a:ext cx="178567" cy="3975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cteur droit avec flèche 124"/>
            <p:cNvCxnSpPr>
              <a:stCxn id="58" idx="6"/>
              <a:endCxn id="59" idx="2"/>
            </p:cNvCxnSpPr>
            <p:nvPr/>
          </p:nvCxnSpPr>
          <p:spPr>
            <a:xfrm>
              <a:off x="6861368" y="5755846"/>
              <a:ext cx="143782" cy="3975"/>
            </a:xfrm>
            <a:prstGeom prst="straightConnector1">
              <a:avLst/>
            </a:prstGeom>
            <a:ln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cteur en arc 125"/>
            <p:cNvCxnSpPr>
              <a:stCxn id="21" idx="3"/>
              <a:endCxn id="33" idx="4"/>
            </p:cNvCxnSpPr>
            <p:nvPr/>
          </p:nvCxnSpPr>
          <p:spPr>
            <a:xfrm rot="16200000" flipH="1">
              <a:off x="3699526" y="2601588"/>
              <a:ext cx="697196" cy="1884998"/>
            </a:xfrm>
            <a:prstGeom prst="curvedConnector3">
              <a:avLst>
                <a:gd name="adj1" fmla="val 131625"/>
              </a:avLst>
            </a:prstGeom>
            <a:ln w="3175">
              <a:solidFill>
                <a:srgbClr val="7030A0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cteur en arc 126"/>
            <p:cNvCxnSpPr>
              <a:stCxn id="21" idx="3"/>
              <a:endCxn id="34" idx="4"/>
            </p:cNvCxnSpPr>
            <p:nvPr/>
          </p:nvCxnSpPr>
          <p:spPr>
            <a:xfrm rot="16200000" flipH="1">
              <a:off x="3889672" y="2411441"/>
              <a:ext cx="693221" cy="2261316"/>
            </a:xfrm>
            <a:prstGeom prst="curvedConnector3">
              <a:avLst>
                <a:gd name="adj1" fmla="val 131806"/>
              </a:avLst>
            </a:prstGeom>
            <a:ln w="3175">
              <a:solidFill>
                <a:srgbClr val="7030A0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cteur en arc 127"/>
            <p:cNvCxnSpPr>
              <a:stCxn id="21" idx="3"/>
              <a:endCxn id="35" idx="4"/>
            </p:cNvCxnSpPr>
            <p:nvPr/>
          </p:nvCxnSpPr>
          <p:spPr>
            <a:xfrm rot="16200000" flipH="1">
              <a:off x="4058452" y="2242662"/>
              <a:ext cx="697196" cy="2602849"/>
            </a:xfrm>
            <a:prstGeom prst="curvedConnector3">
              <a:avLst>
                <a:gd name="adj1" fmla="val 131625"/>
              </a:avLst>
            </a:prstGeom>
            <a:ln w="3175">
              <a:solidFill>
                <a:srgbClr val="7030A0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cteur en arc 128"/>
            <p:cNvCxnSpPr>
              <a:stCxn id="29" idx="3"/>
              <a:endCxn id="41" idx="4"/>
            </p:cNvCxnSpPr>
            <p:nvPr/>
          </p:nvCxnSpPr>
          <p:spPr>
            <a:xfrm rot="16200000" flipH="1">
              <a:off x="4088101" y="3254311"/>
              <a:ext cx="639595" cy="1848853"/>
            </a:xfrm>
            <a:prstGeom prst="curvedConnector3">
              <a:avLst>
                <a:gd name="adj1" fmla="val 134473"/>
              </a:avLst>
            </a:prstGeom>
            <a:ln w="3175">
              <a:solidFill>
                <a:srgbClr val="7030A0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cteur en arc 129"/>
            <p:cNvCxnSpPr>
              <a:stCxn id="29" idx="3"/>
              <a:endCxn id="42" idx="4"/>
            </p:cNvCxnSpPr>
            <p:nvPr/>
          </p:nvCxnSpPr>
          <p:spPr>
            <a:xfrm rot="16200000" flipH="1">
              <a:off x="4278248" y="3064165"/>
              <a:ext cx="635620" cy="2225172"/>
            </a:xfrm>
            <a:prstGeom prst="curvedConnector3">
              <a:avLst>
                <a:gd name="adj1" fmla="val 134689"/>
              </a:avLst>
            </a:prstGeom>
            <a:ln w="3175">
              <a:solidFill>
                <a:srgbClr val="7030A0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cteur en arc 130"/>
            <p:cNvCxnSpPr>
              <a:stCxn id="29" idx="3"/>
              <a:endCxn id="43" idx="4"/>
            </p:cNvCxnSpPr>
            <p:nvPr/>
          </p:nvCxnSpPr>
          <p:spPr>
            <a:xfrm rot="16200000" flipH="1">
              <a:off x="4447027" y="2895384"/>
              <a:ext cx="639595" cy="2566705"/>
            </a:xfrm>
            <a:prstGeom prst="curvedConnector3">
              <a:avLst>
                <a:gd name="adj1" fmla="val 134473"/>
              </a:avLst>
            </a:prstGeom>
            <a:ln w="3175">
              <a:solidFill>
                <a:srgbClr val="7030A0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necteur en arc 131"/>
            <p:cNvCxnSpPr>
              <a:stCxn id="22" idx="3"/>
              <a:endCxn id="34" idx="5"/>
            </p:cNvCxnSpPr>
            <p:nvPr/>
          </p:nvCxnSpPr>
          <p:spPr>
            <a:xfrm rot="16200000" flipH="1">
              <a:off x="4130426" y="2548535"/>
              <a:ext cx="659476" cy="1953384"/>
            </a:xfrm>
            <a:prstGeom prst="curvedConnector3">
              <a:avLst>
                <a:gd name="adj1" fmla="val 138551"/>
              </a:avLst>
            </a:prstGeom>
            <a:ln w="3175">
              <a:solidFill>
                <a:schemeClr val="accent2">
                  <a:lumMod val="7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necteur en arc 132"/>
            <p:cNvCxnSpPr>
              <a:stCxn id="22" idx="3"/>
              <a:endCxn id="35" idx="5"/>
            </p:cNvCxnSpPr>
            <p:nvPr/>
          </p:nvCxnSpPr>
          <p:spPr>
            <a:xfrm rot="16200000" flipH="1">
              <a:off x="4299206" y="2379755"/>
              <a:ext cx="663451" cy="2294918"/>
            </a:xfrm>
            <a:prstGeom prst="curvedConnector3">
              <a:avLst>
                <a:gd name="adj1" fmla="val 138320"/>
              </a:avLst>
            </a:prstGeom>
            <a:ln w="3175">
              <a:solidFill>
                <a:schemeClr val="accent2">
                  <a:lumMod val="7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cteur en arc 133"/>
            <p:cNvCxnSpPr>
              <a:stCxn id="30" idx="3"/>
              <a:endCxn id="42" idx="5"/>
            </p:cNvCxnSpPr>
            <p:nvPr/>
          </p:nvCxnSpPr>
          <p:spPr>
            <a:xfrm rot="16200000" flipH="1">
              <a:off x="4519003" y="3201258"/>
              <a:ext cx="601876" cy="1917240"/>
            </a:xfrm>
            <a:prstGeom prst="curvedConnector3">
              <a:avLst>
                <a:gd name="adj1" fmla="val 142240"/>
              </a:avLst>
            </a:prstGeom>
            <a:ln w="3175">
              <a:solidFill>
                <a:schemeClr val="accent2">
                  <a:lumMod val="7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cteur en arc 134"/>
            <p:cNvCxnSpPr>
              <a:stCxn id="30" idx="3"/>
              <a:endCxn id="43" idx="5"/>
            </p:cNvCxnSpPr>
            <p:nvPr/>
          </p:nvCxnSpPr>
          <p:spPr>
            <a:xfrm rot="16200000" flipH="1">
              <a:off x="4687782" y="3032478"/>
              <a:ext cx="605850" cy="2258774"/>
            </a:xfrm>
            <a:prstGeom prst="curvedConnector3">
              <a:avLst>
                <a:gd name="adj1" fmla="val 141963"/>
              </a:avLst>
            </a:prstGeom>
            <a:ln w="3175">
              <a:solidFill>
                <a:schemeClr val="accent2">
                  <a:lumMod val="7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necteur en arc 135"/>
            <p:cNvCxnSpPr>
              <a:stCxn id="23" idx="3"/>
              <a:endCxn id="35" idx="3"/>
            </p:cNvCxnSpPr>
            <p:nvPr/>
          </p:nvCxnSpPr>
          <p:spPr>
            <a:xfrm rot="16200000" flipH="1">
              <a:off x="4416447" y="2636830"/>
              <a:ext cx="663453" cy="1780769"/>
            </a:xfrm>
            <a:prstGeom prst="curvedConnector3">
              <a:avLst>
                <a:gd name="adj1" fmla="val 138320"/>
              </a:avLst>
            </a:prstGeom>
            <a:ln w="3175">
              <a:solidFill>
                <a:schemeClr val="accent3">
                  <a:lumMod val="50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cteur en arc 136"/>
            <p:cNvCxnSpPr>
              <a:stCxn id="31" idx="3"/>
              <a:endCxn id="43" idx="3"/>
            </p:cNvCxnSpPr>
            <p:nvPr/>
          </p:nvCxnSpPr>
          <p:spPr>
            <a:xfrm rot="16200000" flipH="1">
              <a:off x="4805023" y="3289552"/>
              <a:ext cx="605851" cy="1744625"/>
            </a:xfrm>
            <a:prstGeom prst="curvedConnector3">
              <a:avLst>
                <a:gd name="adj1" fmla="val 141963"/>
              </a:avLst>
            </a:prstGeom>
            <a:ln w="3175">
              <a:solidFill>
                <a:schemeClr val="accent3">
                  <a:lumMod val="50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e 1"/>
            <p:cNvGrpSpPr/>
            <p:nvPr/>
          </p:nvGrpSpPr>
          <p:grpSpPr>
            <a:xfrm>
              <a:off x="1625621" y="1658486"/>
              <a:ext cx="238463" cy="256120"/>
              <a:chOff x="1625621" y="1658486"/>
              <a:chExt cx="238463" cy="256120"/>
            </a:xfrm>
          </p:grpSpPr>
          <p:sp>
            <p:nvSpPr>
              <p:cNvPr id="5" name="Organigramme : Connecteur 4"/>
              <p:cNvSpPr/>
              <p:nvPr/>
            </p:nvSpPr>
            <p:spPr>
              <a:xfrm>
                <a:off x="1641130" y="1675882"/>
                <a:ext cx="197752" cy="230421"/>
              </a:xfrm>
              <a:prstGeom prst="flowChartConnector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63"/>
              </a:p>
            </p:txBody>
          </p:sp>
          <p:sp>
            <p:nvSpPr>
              <p:cNvPr id="138" name="ZoneTexte 137"/>
              <p:cNvSpPr txBox="1"/>
              <p:nvPr/>
            </p:nvSpPr>
            <p:spPr>
              <a:xfrm>
                <a:off x="1625621" y="1658486"/>
                <a:ext cx="238463" cy="2561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38" b="1" dirty="0">
                    <a:solidFill>
                      <a:srgbClr val="00B0F0"/>
                    </a:solidFill>
                  </a:rPr>
                  <a:t>0</a:t>
                </a:r>
              </a:p>
            </p:txBody>
          </p:sp>
        </p:grpSp>
        <p:sp>
          <p:nvSpPr>
            <p:cNvPr id="139" name="ZoneTexte 138"/>
            <p:cNvSpPr txBox="1"/>
            <p:nvPr/>
          </p:nvSpPr>
          <p:spPr>
            <a:xfrm>
              <a:off x="2379119" y="1666055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0</a:t>
              </a:r>
            </a:p>
          </p:txBody>
        </p:sp>
        <p:sp>
          <p:nvSpPr>
            <p:cNvPr id="140" name="ZoneTexte 139"/>
            <p:cNvSpPr txBox="1"/>
            <p:nvPr/>
          </p:nvSpPr>
          <p:spPr>
            <a:xfrm>
              <a:off x="2723328" y="1666055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0</a:t>
              </a:r>
            </a:p>
          </p:txBody>
        </p:sp>
        <p:sp>
          <p:nvSpPr>
            <p:cNvPr id="141" name="ZoneTexte 140"/>
            <p:cNvSpPr txBox="1"/>
            <p:nvPr/>
          </p:nvSpPr>
          <p:spPr>
            <a:xfrm>
              <a:off x="3069774" y="1661580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0</a:t>
              </a:r>
            </a:p>
          </p:txBody>
        </p:sp>
        <p:sp>
          <p:nvSpPr>
            <p:cNvPr id="142" name="ZoneTexte 141"/>
            <p:cNvSpPr txBox="1"/>
            <p:nvPr/>
          </p:nvSpPr>
          <p:spPr>
            <a:xfrm>
              <a:off x="3439415" y="1663328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0</a:t>
              </a:r>
            </a:p>
          </p:txBody>
        </p:sp>
        <p:sp>
          <p:nvSpPr>
            <p:cNvPr id="143" name="ZoneTexte 142"/>
            <p:cNvSpPr txBox="1"/>
            <p:nvPr/>
          </p:nvSpPr>
          <p:spPr>
            <a:xfrm>
              <a:off x="3790874" y="1661581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0</a:t>
              </a:r>
            </a:p>
          </p:txBody>
        </p:sp>
        <p:sp>
          <p:nvSpPr>
            <p:cNvPr id="144" name="ZoneTexte 143"/>
            <p:cNvSpPr txBox="1"/>
            <p:nvPr/>
          </p:nvSpPr>
          <p:spPr>
            <a:xfrm>
              <a:off x="2008962" y="1670378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0</a:t>
              </a:r>
            </a:p>
          </p:txBody>
        </p:sp>
        <p:sp>
          <p:nvSpPr>
            <p:cNvPr id="145" name="ZoneTexte 144"/>
            <p:cNvSpPr txBox="1"/>
            <p:nvPr/>
          </p:nvSpPr>
          <p:spPr>
            <a:xfrm>
              <a:off x="2704503" y="2325535"/>
              <a:ext cx="238463" cy="256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1</a:t>
              </a:r>
            </a:p>
          </p:txBody>
        </p:sp>
        <p:sp>
          <p:nvSpPr>
            <p:cNvPr id="146" name="ZoneTexte 145"/>
            <p:cNvSpPr txBox="1"/>
            <p:nvPr/>
          </p:nvSpPr>
          <p:spPr>
            <a:xfrm>
              <a:off x="3095583" y="2325535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1</a:t>
              </a:r>
            </a:p>
          </p:txBody>
        </p:sp>
        <p:sp>
          <p:nvSpPr>
            <p:cNvPr id="147" name="ZoneTexte 146"/>
            <p:cNvSpPr txBox="1"/>
            <p:nvPr/>
          </p:nvSpPr>
          <p:spPr>
            <a:xfrm>
              <a:off x="3459326" y="2319685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1</a:t>
              </a:r>
            </a:p>
          </p:txBody>
        </p:sp>
        <p:sp>
          <p:nvSpPr>
            <p:cNvPr id="148" name="ZoneTexte 147"/>
            <p:cNvSpPr txBox="1"/>
            <p:nvPr/>
          </p:nvSpPr>
          <p:spPr>
            <a:xfrm>
              <a:off x="3805831" y="2321269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1</a:t>
              </a:r>
            </a:p>
          </p:txBody>
        </p:sp>
        <p:sp>
          <p:nvSpPr>
            <p:cNvPr id="149" name="ZoneTexte 148"/>
            <p:cNvSpPr txBox="1"/>
            <p:nvPr/>
          </p:nvSpPr>
          <p:spPr>
            <a:xfrm>
              <a:off x="4143246" y="2325535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1</a:t>
              </a:r>
            </a:p>
          </p:txBody>
        </p:sp>
        <p:sp>
          <p:nvSpPr>
            <p:cNvPr id="150" name="ZoneTexte 149"/>
            <p:cNvSpPr txBox="1"/>
            <p:nvPr/>
          </p:nvSpPr>
          <p:spPr>
            <a:xfrm>
              <a:off x="4527980" y="2321269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1</a:t>
              </a:r>
            </a:p>
          </p:txBody>
        </p:sp>
        <p:sp>
          <p:nvSpPr>
            <p:cNvPr id="151" name="ZoneTexte 150"/>
            <p:cNvSpPr txBox="1"/>
            <p:nvPr/>
          </p:nvSpPr>
          <p:spPr>
            <a:xfrm>
              <a:off x="4864153" y="2329509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1</a:t>
              </a:r>
            </a:p>
          </p:txBody>
        </p:sp>
        <p:sp>
          <p:nvSpPr>
            <p:cNvPr id="152" name="ZoneTexte 151"/>
            <p:cNvSpPr txBox="1"/>
            <p:nvPr/>
          </p:nvSpPr>
          <p:spPr>
            <a:xfrm>
              <a:off x="4148856" y="4948528"/>
              <a:ext cx="238463" cy="256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5</a:t>
              </a:r>
            </a:p>
          </p:txBody>
        </p:sp>
        <p:sp>
          <p:nvSpPr>
            <p:cNvPr id="153" name="ZoneTexte 152"/>
            <p:cNvSpPr txBox="1"/>
            <p:nvPr/>
          </p:nvSpPr>
          <p:spPr>
            <a:xfrm>
              <a:off x="3072493" y="2987711"/>
              <a:ext cx="238463" cy="256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2</a:t>
              </a:r>
            </a:p>
          </p:txBody>
        </p:sp>
        <p:sp>
          <p:nvSpPr>
            <p:cNvPr id="154" name="ZoneTexte 153"/>
            <p:cNvSpPr txBox="1"/>
            <p:nvPr/>
          </p:nvSpPr>
          <p:spPr>
            <a:xfrm>
              <a:off x="3443108" y="2989708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2</a:t>
              </a:r>
            </a:p>
          </p:txBody>
        </p:sp>
        <p:sp>
          <p:nvSpPr>
            <p:cNvPr id="155" name="ZoneTexte 154"/>
            <p:cNvSpPr txBox="1"/>
            <p:nvPr/>
          </p:nvSpPr>
          <p:spPr>
            <a:xfrm>
              <a:off x="3814676" y="2987711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2</a:t>
              </a:r>
            </a:p>
          </p:txBody>
        </p:sp>
        <p:sp>
          <p:nvSpPr>
            <p:cNvPr id="156" name="ZoneTexte 155"/>
            <p:cNvSpPr txBox="1"/>
            <p:nvPr/>
          </p:nvSpPr>
          <p:spPr>
            <a:xfrm>
              <a:off x="4166412" y="2992961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2</a:t>
              </a:r>
            </a:p>
          </p:txBody>
        </p:sp>
        <p:sp>
          <p:nvSpPr>
            <p:cNvPr id="157" name="ZoneTexte 156"/>
            <p:cNvSpPr txBox="1"/>
            <p:nvPr/>
          </p:nvSpPr>
          <p:spPr>
            <a:xfrm>
              <a:off x="4498614" y="2981087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2</a:t>
              </a:r>
            </a:p>
          </p:txBody>
        </p:sp>
        <p:sp>
          <p:nvSpPr>
            <p:cNvPr id="158" name="ZoneTexte 157"/>
            <p:cNvSpPr txBox="1"/>
            <p:nvPr/>
          </p:nvSpPr>
          <p:spPr>
            <a:xfrm>
              <a:off x="4882874" y="2984359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2</a:t>
              </a:r>
            </a:p>
          </p:txBody>
        </p:sp>
        <p:sp>
          <p:nvSpPr>
            <p:cNvPr id="159" name="ZoneTexte 158"/>
            <p:cNvSpPr txBox="1"/>
            <p:nvPr/>
          </p:nvSpPr>
          <p:spPr>
            <a:xfrm>
              <a:off x="5220184" y="2988417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2</a:t>
              </a:r>
            </a:p>
          </p:txBody>
        </p:sp>
        <p:sp>
          <p:nvSpPr>
            <p:cNvPr id="160" name="ZoneTexte 159"/>
            <p:cNvSpPr txBox="1"/>
            <p:nvPr/>
          </p:nvSpPr>
          <p:spPr>
            <a:xfrm>
              <a:off x="3440502" y="3655512"/>
              <a:ext cx="238463" cy="256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3</a:t>
              </a:r>
            </a:p>
          </p:txBody>
        </p:sp>
        <p:sp>
          <p:nvSpPr>
            <p:cNvPr id="161" name="ZoneTexte 160"/>
            <p:cNvSpPr txBox="1"/>
            <p:nvPr/>
          </p:nvSpPr>
          <p:spPr>
            <a:xfrm>
              <a:off x="3825609" y="3661409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3</a:t>
              </a:r>
            </a:p>
          </p:txBody>
        </p:sp>
        <p:sp>
          <p:nvSpPr>
            <p:cNvPr id="162" name="ZoneTexte 161"/>
            <p:cNvSpPr txBox="1"/>
            <p:nvPr/>
          </p:nvSpPr>
          <p:spPr>
            <a:xfrm>
              <a:off x="4196989" y="3655989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3</a:t>
              </a:r>
            </a:p>
          </p:txBody>
        </p:sp>
        <p:sp>
          <p:nvSpPr>
            <p:cNvPr id="163" name="ZoneTexte 162"/>
            <p:cNvSpPr txBox="1"/>
            <p:nvPr/>
          </p:nvSpPr>
          <p:spPr>
            <a:xfrm>
              <a:off x="4548379" y="3653847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3</a:t>
              </a:r>
            </a:p>
          </p:txBody>
        </p:sp>
        <p:sp>
          <p:nvSpPr>
            <p:cNvPr id="164" name="ZoneTexte 163"/>
            <p:cNvSpPr txBox="1"/>
            <p:nvPr/>
          </p:nvSpPr>
          <p:spPr>
            <a:xfrm>
              <a:off x="4880300" y="3650009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3</a:t>
              </a:r>
            </a:p>
          </p:txBody>
        </p:sp>
        <p:sp>
          <p:nvSpPr>
            <p:cNvPr id="165" name="ZoneTexte 164"/>
            <p:cNvSpPr txBox="1"/>
            <p:nvPr/>
          </p:nvSpPr>
          <p:spPr>
            <a:xfrm>
              <a:off x="5258208" y="3646589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3</a:t>
              </a:r>
            </a:p>
          </p:txBody>
        </p:sp>
        <p:sp>
          <p:nvSpPr>
            <p:cNvPr id="166" name="ZoneTexte 165"/>
            <p:cNvSpPr txBox="1"/>
            <p:nvPr/>
          </p:nvSpPr>
          <p:spPr>
            <a:xfrm>
              <a:off x="5596164" y="3650011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3</a:t>
              </a:r>
            </a:p>
          </p:txBody>
        </p:sp>
        <p:sp>
          <p:nvSpPr>
            <p:cNvPr id="167" name="ZoneTexte 166"/>
            <p:cNvSpPr txBox="1"/>
            <p:nvPr/>
          </p:nvSpPr>
          <p:spPr>
            <a:xfrm>
              <a:off x="5944128" y="4244490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4</a:t>
              </a:r>
            </a:p>
          </p:txBody>
        </p:sp>
        <p:sp>
          <p:nvSpPr>
            <p:cNvPr id="168" name="ZoneTexte 167"/>
            <p:cNvSpPr txBox="1"/>
            <p:nvPr/>
          </p:nvSpPr>
          <p:spPr>
            <a:xfrm>
              <a:off x="5594125" y="4262263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4</a:t>
              </a:r>
            </a:p>
          </p:txBody>
        </p:sp>
        <p:sp>
          <p:nvSpPr>
            <p:cNvPr id="169" name="ZoneTexte 168"/>
            <p:cNvSpPr txBox="1"/>
            <p:nvPr/>
          </p:nvSpPr>
          <p:spPr>
            <a:xfrm>
              <a:off x="5227911" y="4258289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4</a:t>
              </a:r>
            </a:p>
          </p:txBody>
        </p:sp>
        <p:sp>
          <p:nvSpPr>
            <p:cNvPr id="170" name="ZoneTexte 169"/>
            <p:cNvSpPr txBox="1"/>
            <p:nvPr/>
          </p:nvSpPr>
          <p:spPr>
            <a:xfrm>
              <a:off x="4889447" y="4255235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4</a:t>
              </a:r>
            </a:p>
          </p:txBody>
        </p:sp>
        <p:sp>
          <p:nvSpPr>
            <p:cNvPr id="171" name="ZoneTexte 170"/>
            <p:cNvSpPr txBox="1"/>
            <p:nvPr/>
          </p:nvSpPr>
          <p:spPr>
            <a:xfrm>
              <a:off x="4531863" y="4258291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4</a:t>
              </a:r>
            </a:p>
          </p:txBody>
        </p:sp>
        <p:sp>
          <p:nvSpPr>
            <p:cNvPr id="172" name="ZoneTexte 171"/>
            <p:cNvSpPr txBox="1"/>
            <p:nvPr/>
          </p:nvSpPr>
          <p:spPr>
            <a:xfrm>
              <a:off x="4165719" y="4262263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4</a:t>
              </a:r>
            </a:p>
          </p:txBody>
        </p:sp>
        <p:sp>
          <p:nvSpPr>
            <p:cNvPr id="173" name="ZoneTexte 172"/>
            <p:cNvSpPr txBox="1"/>
            <p:nvPr/>
          </p:nvSpPr>
          <p:spPr>
            <a:xfrm>
              <a:off x="3775388" y="4258291"/>
              <a:ext cx="238463" cy="256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4</a:t>
              </a:r>
            </a:p>
          </p:txBody>
        </p:sp>
        <p:sp>
          <p:nvSpPr>
            <p:cNvPr id="174" name="ZoneTexte 173"/>
            <p:cNvSpPr txBox="1"/>
            <p:nvPr/>
          </p:nvSpPr>
          <p:spPr>
            <a:xfrm>
              <a:off x="4526492" y="4948528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5</a:t>
              </a:r>
            </a:p>
          </p:txBody>
        </p:sp>
        <p:sp>
          <p:nvSpPr>
            <p:cNvPr id="175" name="ZoneTexte 174"/>
            <p:cNvSpPr txBox="1"/>
            <p:nvPr/>
          </p:nvSpPr>
          <p:spPr>
            <a:xfrm>
              <a:off x="4904298" y="4948524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5</a:t>
              </a:r>
            </a:p>
          </p:txBody>
        </p:sp>
        <p:sp>
          <p:nvSpPr>
            <p:cNvPr id="176" name="ZoneTexte 175"/>
            <p:cNvSpPr txBox="1"/>
            <p:nvPr/>
          </p:nvSpPr>
          <p:spPr>
            <a:xfrm>
              <a:off x="5248953" y="4954374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5</a:t>
              </a:r>
            </a:p>
          </p:txBody>
        </p:sp>
        <p:sp>
          <p:nvSpPr>
            <p:cNvPr id="177" name="ZoneTexte 176"/>
            <p:cNvSpPr txBox="1"/>
            <p:nvPr/>
          </p:nvSpPr>
          <p:spPr>
            <a:xfrm>
              <a:off x="5594125" y="4954374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5</a:t>
              </a:r>
            </a:p>
          </p:txBody>
        </p:sp>
        <p:sp>
          <p:nvSpPr>
            <p:cNvPr id="178" name="ZoneTexte 177"/>
            <p:cNvSpPr txBox="1"/>
            <p:nvPr/>
          </p:nvSpPr>
          <p:spPr>
            <a:xfrm>
              <a:off x="5969930" y="4956695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5</a:t>
              </a:r>
            </a:p>
          </p:txBody>
        </p:sp>
        <p:sp>
          <p:nvSpPr>
            <p:cNvPr id="179" name="ZoneTexte 178"/>
            <p:cNvSpPr txBox="1"/>
            <p:nvPr/>
          </p:nvSpPr>
          <p:spPr>
            <a:xfrm>
              <a:off x="6314022" y="4954374"/>
              <a:ext cx="258404" cy="2674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dirty="0"/>
                <a:t>5</a:t>
              </a:r>
            </a:p>
          </p:txBody>
        </p:sp>
        <p:sp>
          <p:nvSpPr>
            <p:cNvPr id="180" name="ZoneTexte 179"/>
            <p:cNvSpPr txBox="1"/>
            <p:nvPr/>
          </p:nvSpPr>
          <p:spPr>
            <a:xfrm>
              <a:off x="6997682" y="5630809"/>
              <a:ext cx="238463" cy="256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6</a:t>
              </a:r>
            </a:p>
          </p:txBody>
        </p:sp>
        <p:sp>
          <p:nvSpPr>
            <p:cNvPr id="181" name="ZoneTexte 180"/>
            <p:cNvSpPr txBox="1"/>
            <p:nvPr/>
          </p:nvSpPr>
          <p:spPr>
            <a:xfrm>
              <a:off x="6656074" y="5630809"/>
              <a:ext cx="238463" cy="256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6</a:t>
              </a:r>
            </a:p>
          </p:txBody>
        </p:sp>
        <p:sp>
          <p:nvSpPr>
            <p:cNvPr id="182" name="ZoneTexte 181"/>
            <p:cNvSpPr txBox="1"/>
            <p:nvPr/>
          </p:nvSpPr>
          <p:spPr>
            <a:xfrm>
              <a:off x="6277888" y="5634784"/>
              <a:ext cx="238463" cy="256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6</a:t>
              </a:r>
            </a:p>
          </p:txBody>
        </p:sp>
        <p:sp>
          <p:nvSpPr>
            <p:cNvPr id="183" name="ZoneTexte 182"/>
            <p:cNvSpPr txBox="1"/>
            <p:nvPr/>
          </p:nvSpPr>
          <p:spPr>
            <a:xfrm>
              <a:off x="5942092" y="5635689"/>
              <a:ext cx="238463" cy="256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6</a:t>
              </a:r>
            </a:p>
          </p:txBody>
        </p:sp>
        <p:sp>
          <p:nvSpPr>
            <p:cNvPr id="184" name="ZoneTexte 183"/>
            <p:cNvSpPr txBox="1"/>
            <p:nvPr/>
          </p:nvSpPr>
          <p:spPr>
            <a:xfrm>
              <a:off x="5589175" y="5631679"/>
              <a:ext cx="238463" cy="256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6</a:t>
              </a:r>
            </a:p>
          </p:txBody>
        </p:sp>
        <p:sp>
          <p:nvSpPr>
            <p:cNvPr id="185" name="ZoneTexte 184"/>
            <p:cNvSpPr txBox="1"/>
            <p:nvPr/>
          </p:nvSpPr>
          <p:spPr>
            <a:xfrm>
              <a:off x="5224240" y="5630809"/>
              <a:ext cx="238463" cy="256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6</a:t>
              </a:r>
            </a:p>
          </p:txBody>
        </p:sp>
        <p:sp>
          <p:nvSpPr>
            <p:cNvPr id="186" name="ZoneTexte 185"/>
            <p:cNvSpPr txBox="1"/>
            <p:nvPr/>
          </p:nvSpPr>
          <p:spPr>
            <a:xfrm>
              <a:off x="4833295" y="5630810"/>
              <a:ext cx="238463" cy="2561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38" b="1" dirty="0">
                  <a:solidFill>
                    <a:srgbClr val="00B0F0"/>
                  </a:solidFill>
                </a:rPr>
                <a:t>6</a:t>
              </a:r>
            </a:p>
          </p:txBody>
        </p:sp>
        <p:cxnSp>
          <p:nvCxnSpPr>
            <p:cNvPr id="188" name="Connecteur droit avec flèche 187"/>
            <p:cNvCxnSpPr>
              <a:stCxn id="13" idx="5"/>
              <a:endCxn id="14" idx="3"/>
            </p:cNvCxnSpPr>
            <p:nvPr/>
          </p:nvCxnSpPr>
          <p:spPr>
            <a:xfrm>
              <a:off x="2890495" y="2536011"/>
              <a:ext cx="238015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cteur droit avec flèche 189"/>
            <p:cNvCxnSpPr>
              <a:stCxn id="14" idx="5"/>
              <a:endCxn id="15" idx="3"/>
            </p:cNvCxnSpPr>
            <p:nvPr/>
          </p:nvCxnSpPr>
          <p:spPr>
            <a:xfrm flipV="1">
              <a:off x="3268342" y="2536010"/>
              <a:ext cx="23448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cteur droit avec flèche 192"/>
            <p:cNvCxnSpPr>
              <a:stCxn id="15" idx="5"/>
              <a:endCxn id="16" idx="3"/>
            </p:cNvCxnSpPr>
            <p:nvPr/>
          </p:nvCxnSpPr>
          <p:spPr>
            <a:xfrm>
              <a:off x="3642659" y="2536010"/>
              <a:ext cx="20370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Connecteur droit avec flèche 195"/>
            <p:cNvCxnSpPr>
              <a:stCxn id="16" idx="5"/>
              <a:endCxn id="17" idx="3"/>
            </p:cNvCxnSpPr>
            <p:nvPr/>
          </p:nvCxnSpPr>
          <p:spPr>
            <a:xfrm>
              <a:off x="3986195" y="2536011"/>
              <a:ext cx="201702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necteur droit avec flèche 198"/>
            <p:cNvCxnSpPr>
              <a:stCxn id="17" idx="5"/>
              <a:endCxn id="18" idx="3"/>
            </p:cNvCxnSpPr>
            <p:nvPr/>
          </p:nvCxnSpPr>
          <p:spPr>
            <a:xfrm flipV="1">
              <a:off x="4327729" y="2532036"/>
              <a:ext cx="236486" cy="397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cteur droit avec flèche 201"/>
            <p:cNvCxnSpPr>
              <a:stCxn id="18" idx="5"/>
              <a:endCxn id="19" idx="3"/>
            </p:cNvCxnSpPr>
            <p:nvPr/>
          </p:nvCxnSpPr>
          <p:spPr>
            <a:xfrm>
              <a:off x="4704047" y="2532036"/>
              <a:ext cx="201702" cy="397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Connecteur droit avec flèche 204"/>
            <p:cNvCxnSpPr>
              <a:stCxn id="37" idx="5"/>
              <a:endCxn id="38" idx="3"/>
            </p:cNvCxnSpPr>
            <p:nvPr/>
          </p:nvCxnSpPr>
          <p:spPr>
            <a:xfrm>
              <a:off x="3965008" y="4464790"/>
              <a:ext cx="238015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cteur droit avec flèche 207"/>
            <p:cNvCxnSpPr>
              <a:stCxn id="38" idx="5"/>
              <a:endCxn id="39" idx="3"/>
            </p:cNvCxnSpPr>
            <p:nvPr/>
          </p:nvCxnSpPr>
          <p:spPr>
            <a:xfrm flipV="1">
              <a:off x="4342855" y="4464789"/>
              <a:ext cx="23448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cteur droit avec flèche 210"/>
            <p:cNvCxnSpPr>
              <a:stCxn id="39" idx="5"/>
              <a:endCxn id="40" idx="3"/>
            </p:cNvCxnSpPr>
            <p:nvPr/>
          </p:nvCxnSpPr>
          <p:spPr>
            <a:xfrm>
              <a:off x="4717172" y="4464789"/>
              <a:ext cx="20370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Connecteur droit avec flèche 213"/>
            <p:cNvCxnSpPr>
              <a:stCxn id="40" idx="5"/>
              <a:endCxn id="41" idx="3"/>
            </p:cNvCxnSpPr>
            <p:nvPr/>
          </p:nvCxnSpPr>
          <p:spPr>
            <a:xfrm>
              <a:off x="5060707" y="4464790"/>
              <a:ext cx="201702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Connecteur droit avec flèche 216"/>
            <p:cNvCxnSpPr>
              <a:stCxn id="41" idx="5"/>
              <a:endCxn id="42" idx="3"/>
            </p:cNvCxnSpPr>
            <p:nvPr/>
          </p:nvCxnSpPr>
          <p:spPr>
            <a:xfrm flipV="1">
              <a:off x="5402241" y="4460815"/>
              <a:ext cx="236486" cy="397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Connecteur droit avec flèche 219"/>
            <p:cNvCxnSpPr>
              <a:stCxn id="42" idx="5"/>
              <a:endCxn id="43" idx="3"/>
            </p:cNvCxnSpPr>
            <p:nvPr/>
          </p:nvCxnSpPr>
          <p:spPr>
            <a:xfrm>
              <a:off x="5778559" y="4460815"/>
              <a:ext cx="201702" cy="397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Connecteur droit avec flèche 222"/>
            <p:cNvCxnSpPr>
              <a:stCxn id="45" idx="5"/>
              <a:endCxn id="46" idx="3"/>
            </p:cNvCxnSpPr>
            <p:nvPr/>
          </p:nvCxnSpPr>
          <p:spPr>
            <a:xfrm>
              <a:off x="4327729" y="5155025"/>
              <a:ext cx="238015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Connecteur droit avec flèche 225"/>
            <p:cNvCxnSpPr>
              <a:stCxn id="46" idx="5"/>
              <a:endCxn id="47" idx="3"/>
            </p:cNvCxnSpPr>
            <p:nvPr/>
          </p:nvCxnSpPr>
          <p:spPr>
            <a:xfrm flipV="1">
              <a:off x="4705576" y="5155024"/>
              <a:ext cx="23448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cteur droit avec flèche 228"/>
            <p:cNvCxnSpPr>
              <a:stCxn id="47" idx="5"/>
              <a:endCxn id="48" idx="3"/>
            </p:cNvCxnSpPr>
            <p:nvPr/>
          </p:nvCxnSpPr>
          <p:spPr>
            <a:xfrm>
              <a:off x="5079893" y="5155024"/>
              <a:ext cx="203704" cy="1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Connecteur droit avec flèche 231"/>
            <p:cNvCxnSpPr>
              <a:stCxn id="48" idx="5"/>
              <a:endCxn id="49" idx="3"/>
            </p:cNvCxnSpPr>
            <p:nvPr/>
          </p:nvCxnSpPr>
          <p:spPr>
            <a:xfrm>
              <a:off x="5423428" y="5155025"/>
              <a:ext cx="201702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Connecteur droit avec flèche 235"/>
            <p:cNvCxnSpPr>
              <a:stCxn id="49" idx="5"/>
              <a:endCxn id="50" idx="3"/>
            </p:cNvCxnSpPr>
            <p:nvPr/>
          </p:nvCxnSpPr>
          <p:spPr>
            <a:xfrm flipV="1">
              <a:off x="5764962" y="5151050"/>
              <a:ext cx="236486" cy="397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Connecteur droit avec flèche 238"/>
            <p:cNvCxnSpPr>
              <a:stCxn id="50" idx="5"/>
              <a:endCxn id="51" idx="3"/>
            </p:cNvCxnSpPr>
            <p:nvPr/>
          </p:nvCxnSpPr>
          <p:spPr>
            <a:xfrm>
              <a:off x="6141280" y="5151050"/>
              <a:ext cx="201702" cy="397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cteur en arc 241"/>
            <p:cNvCxnSpPr>
              <a:stCxn id="13" idx="3"/>
              <a:endCxn id="157" idx="2"/>
            </p:cNvCxnSpPr>
            <p:nvPr/>
          </p:nvCxnSpPr>
          <p:spPr>
            <a:xfrm rot="16200000" flipH="1">
              <a:off x="3332979" y="1953695"/>
              <a:ext cx="712520" cy="1877153"/>
            </a:xfrm>
            <a:prstGeom prst="curvedConnector3">
              <a:avLst>
                <a:gd name="adj1" fmla="val 132083"/>
              </a:avLst>
            </a:prstGeom>
            <a:ln w="3175">
              <a:solidFill>
                <a:srgbClr val="7030A0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Connecteur en arc 242"/>
            <p:cNvCxnSpPr>
              <a:stCxn id="13" idx="3"/>
              <a:endCxn id="158" idx="2"/>
            </p:cNvCxnSpPr>
            <p:nvPr/>
          </p:nvCxnSpPr>
          <p:spPr>
            <a:xfrm rot="16200000" flipH="1">
              <a:off x="3523473" y="1763201"/>
              <a:ext cx="715792" cy="2261413"/>
            </a:xfrm>
            <a:prstGeom prst="curvedConnector3">
              <a:avLst>
                <a:gd name="adj1" fmla="val 131937"/>
              </a:avLst>
            </a:prstGeom>
            <a:ln w="3175">
              <a:solidFill>
                <a:srgbClr val="7030A0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Connecteur en arc 243"/>
            <p:cNvCxnSpPr>
              <a:stCxn id="13" idx="3"/>
              <a:endCxn id="159" idx="2"/>
            </p:cNvCxnSpPr>
            <p:nvPr/>
          </p:nvCxnSpPr>
          <p:spPr>
            <a:xfrm rot="16200000" flipH="1">
              <a:off x="3690099" y="1596575"/>
              <a:ext cx="719851" cy="2598723"/>
            </a:xfrm>
            <a:prstGeom prst="curvedConnector3">
              <a:avLst>
                <a:gd name="adj1" fmla="val 131757"/>
              </a:avLst>
            </a:prstGeom>
            <a:ln w="3175">
              <a:solidFill>
                <a:srgbClr val="7030A0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Connecteur en arc 250"/>
            <p:cNvCxnSpPr>
              <a:stCxn id="37" idx="3"/>
              <a:endCxn id="49" idx="4"/>
            </p:cNvCxnSpPr>
            <p:nvPr/>
          </p:nvCxnSpPr>
          <p:spPr>
            <a:xfrm rot="16200000" flipH="1">
              <a:off x="4398121" y="3891844"/>
              <a:ext cx="723980" cy="1869871"/>
            </a:xfrm>
            <a:prstGeom prst="curvedConnector3">
              <a:avLst>
                <a:gd name="adj1" fmla="val 125655"/>
              </a:avLst>
            </a:prstGeom>
            <a:ln w="3175">
              <a:solidFill>
                <a:srgbClr val="7030A0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Connecteur en arc 251"/>
            <p:cNvCxnSpPr>
              <a:stCxn id="37" idx="3"/>
              <a:endCxn id="50" idx="4"/>
            </p:cNvCxnSpPr>
            <p:nvPr/>
          </p:nvCxnSpPr>
          <p:spPr>
            <a:xfrm rot="16200000" flipH="1">
              <a:off x="4588267" y="3701697"/>
              <a:ext cx="720005" cy="2246190"/>
            </a:xfrm>
            <a:prstGeom prst="curvedConnector3">
              <a:avLst>
                <a:gd name="adj1" fmla="val 125797"/>
              </a:avLst>
            </a:prstGeom>
            <a:ln w="3175">
              <a:solidFill>
                <a:srgbClr val="7030A0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Connecteur en arc 252"/>
            <p:cNvCxnSpPr>
              <a:stCxn id="37" idx="3"/>
              <a:endCxn id="51" idx="4"/>
            </p:cNvCxnSpPr>
            <p:nvPr/>
          </p:nvCxnSpPr>
          <p:spPr>
            <a:xfrm rot="16200000" flipH="1">
              <a:off x="4757047" y="3532918"/>
              <a:ext cx="723980" cy="2587723"/>
            </a:xfrm>
            <a:prstGeom prst="curvedConnector3">
              <a:avLst>
                <a:gd name="adj1" fmla="val 125655"/>
              </a:avLst>
            </a:prstGeom>
            <a:ln w="3175">
              <a:solidFill>
                <a:srgbClr val="7030A0"/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Connecteur en arc 259"/>
            <p:cNvCxnSpPr>
              <a:stCxn id="14" idx="3"/>
              <a:endCxn id="26" idx="3"/>
            </p:cNvCxnSpPr>
            <p:nvPr/>
          </p:nvCxnSpPr>
          <p:spPr>
            <a:xfrm rot="16200000" flipH="1">
              <a:off x="3696092" y="1968429"/>
              <a:ext cx="655503" cy="1790666"/>
            </a:xfrm>
            <a:prstGeom prst="curvedConnector3">
              <a:avLst>
                <a:gd name="adj1" fmla="val 133483"/>
              </a:avLst>
            </a:prstGeom>
            <a:ln w="3175">
              <a:solidFill>
                <a:schemeClr val="accent2">
                  <a:lumMod val="7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Connecteur en arc 260"/>
            <p:cNvCxnSpPr>
              <a:stCxn id="14" idx="3"/>
              <a:endCxn id="27" idx="3"/>
            </p:cNvCxnSpPr>
            <p:nvPr/>
          </p:nvCxnSpPr>
          <p:spPr>
            <a:xfrm rot="16200000" flipH="1">
              <a:off x="3864872" y="1799649"/>
              <a:ext cx="659478" cy="2132200"/>
            </a:xfrm>
            <a:prstGeom prst="curvedConnector3">
              <a:avLst>
                <a:gd name="adj1" fmla="val 133281"/>
              </a:avLst>
            </a:prstGeom>
            <a:ln w="3175">
              <a:solidFill>
                <a:schemeClr val="accent2">
                  <a:lumMod val="7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Connecteur en arc 265"/>
            <p:cNvCxnSpPr>
              <a:stCxn id="38" idx="3"/>
              <a:endCxn id="50" idx="5"/>
            </p:cNvCxnSpPr>
            <p:nvPr/>
          </p:nvCxnSpPr>
          <p:spPr>
            <a:xfrm rot="16200000" flipH="1">
              <a:off x="4829022" y="3838791"/>
              <a:ext cx="686260" cy="1938258"/>
            </a:xfrm>
            <a:prstGeom prst="curvedConnector3">
              <a:avLst>
                <a:gd name="adj1" fmla="val 131982"/>
              </a:avLst>
            </a:prstGeom>
            <a:ln w="3175">
              <a:solidFill>
                <a:schemeClr val="accent2">
                  <a:lumMod val="7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Connecteur en arc 266"/>
            <p:cNvCxnSpPr>
              <a:stCxn id="38" idx="3"/>
              <a:endCxn id="51" idx="5"/>
            </p:cNvCxnSpPr>
            <p:nvPr/>
          </p:nvCxnSpPr>
          <p:spPr>
            <a:xfrm rot="16200000" flipH="1">
              <a:off x="4997800" y="3670012"/>
              <a:ext cx="690235" cy="2279791"/>
            </a:xfrm>
            <a:prstGeom prst="curvedConnector3">
              <a:avLst>
                <a:gd name="adj1" fmla="val 131798"/>
              </a:avLst>
            </a:prstGeom>
            <a:ln w="3175">
              <a:solidFill>
                <a:schemeClr val="accent2">
                  <a:lumMod val="75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Connecteur en arc 272"/>
            <p:cNvCxnSpPr>
              <a:stCxn id="15" idx="3"/>
              <a:endCxn id="27" idx="5"/>
            </p:cNvCxnSpPr>
            <p:nvPr/>
          </p:nvCxnSpPr>
          <p:spPr>
            <a:xfrm rot="16200000" flipH="1">
              <a:off x="4121945" y="1916891"/>
              <a:ext cx="659479" cy="1897716"/>
            </a:xfrm>
            <a:prstGeom prst="curvedConnector3">
              <a:avLst>
                <a:gd name="adj1" fmla="val 133281"/>
              </a:avLst>
            </a:prstGeom>
            <a:ln w="3175">
              <a:solidFill>
                <a:schemeClr val="accent3">
                  <a:lumMod val="50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Connecteur en arc 275"/>
            <p:cNvCxnSpPr>
              <a:stCxn id="39" idx="3"/>
              <a:endCxn id="51" idx="3"/>
            </p:cNvCxnSpPr>
            <p:nvPr/>
          </p:nvCxnSpPr>
          <p:spPr>
            <a:xfrm rot="16200000" flipH="1">
              <a:off x="5115043" y="3927085"/>
              <a:ext cx="690236" cy="1765643"/>
            </a:xfrm>
            <a:prstGeom prst="curvedConnector3">
              <a:avLst>
                <a:gd name="adj1" fmla="val 131798"/>
              </a:avLst>
            </a:prstGeom>
            <a:ln w="3175">
              <a:solidFill>
                <a:schemeClr val="accent3">
                  <a:lumMod val="50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8" name="ZoneTexte 217"/>
            <p:cNvSpPr txBox="1"/>
            <p:nvPr/>
          </p:nvSpPr>
          <p:spPr>
            <a:xfrm>
              <a:off x="1797399" y="1602866"/>
              <a:ext cx="136023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sz="1463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19" name="ZoneTexte 218"/>
            <p:cNvSpPr txBox="1"/>
            <p:nvPr/>
          </p:nvSpPr>
          <p:spPr>
            <a:xfrm>
              <a:off x="2182204" y="1602866"/>
              <a:ext cx="136023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sz="1463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21" name="ZoneTexte 220"/>
            <p:cNvSpPr txBox="1"/>
            <p:nvPr/>
          </p:nvSpPr>
          <p:spPr>
            <a:xfrm>
              <a:off x="2540719" y="1602866"/>
              <a:ext cx="136023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sz="1463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22" name="ZoneTexte 221"/>
            <p:cNvSpPr txBox="1"/>
            <p:nvPr/>
          </p:nvSpPr>
          <p:spPr>
            <a:xfrm>
              <a:off x="2892268" y="1603563"/>
              <a:ext cx="136023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sz="1463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24" name="ZoneTexte 223"/>
            <p:cNvSpPr txBox="1"/>
            <p:nvPr/>
          </p:nvSpPr>
          <p:spPr>
            <a:xfrm>
              <a:off x="3243817" y="1608122"/>
              <a:ext cx="136023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sz="1463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25" name="ZoneTexte 224"/>
            <p:cNvSpPr txBox="1"/>
            <p:nvPr/>
          </p:nvSpPr>
          <p:spPr>
            <a:xfrm>
              <a:off x="3595367" y="1602866"/>
              <a:ext cx="136023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sz="1463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27" name="ZoneTexte 226"/>
            <p:cNvSpPr txBox="1"/>
            <p:nvPr/>
          </p:nvSpPr>
          <p:spPr>
            <a:xfrm>
              <a:off x="2393294" y="2173992"/>
              <a:ext cx="305242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1"/>
                  </a:solidFill>
                </a:rPr>
                <a:t>70</a:t>
              </a:r>
              <a:endParaRPr lang="en-US" sz="1463" dirty="0">
                <a:solidFill>
                  <a:schemeClr val="accent1"/>
                </a:solidFill>
              </a:endParaRPr>
            </a:p>
          </p:txBody>
        </p:sp>
        <p:sp>
          <p:nvSpPr>
            <p:cNvPr id="228" name="ZoneTexte 227"/>
            <p:cNvSpPr txBox="1"/>
            <p:nvPr/>
          </p:nvSpPr>
          <p:spPr>
            <a:xfrm>
              <a:off x="2844876" y="2136641"/>
              <a:ext cx="336464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1"/>
                  </a:solidFill>
                </a:rPr>
                <a:t>80</a:t>
              </a:r>
              <a:endParaRPr lang="en-US" sz="1463" dirty="0">
                <a:solidFill>
                  <a:schemeClr val="accent1"/>
                </a:solidFill>
              </a:endParaRPr>
            </a:p>
          </p:txBody>
        </p:sp>
        <p:sp>
          <p:nvSpPr>
            <p:cNvPr id="230" name="ZoneTexte 229"/>
            <p:cNvSpPr txBox="1"/>
            <p:nvPr/>
          </p:nvSpPr>
          <p:spPr>
            <a:xfrm>
              <a:off x="3177711" y="2172871"/>
              <a:ext cx="308952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1"/>
                  </a:solidFill>
                </a:rPr>
                <a:t>84</a:t>
              </a:r>
              <a:endParaRPr lang="en-US" sz="1463" dirty="0">
                <a:solidFill>
                  <a:schemeClr val="accent1"/>
                </a:solidFill>
              </a:endParaRPr>
            </a:p>
          </p:txBody>
        </p:sp>
        <p:sp>
          <p:nvSpPr>
            <p:cNvPr id="231" name="ZoneTexte 230"/>
            <p:cNvSpPr txBox="1"/>
            <p:nvPr/>
          </p:nvSpPr>
          <p:spPr>
            <a:xfrm>
              <a:off x="3442719" y="2130095"/>
              <a:ext cx="326829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1"/>
                  </a:solidFill>
                </a:rPr>
                <a:t>66</a:t>
              </a:r>
              <a:endParaRPr lang="en-US" sz="1463" dirty="0">
                <a:solidFill>
                  <a:schemeClr val="accent1"/>
                </a:solidFill>
              </a:endParaRPr>
            </a:p>
          </p:txBody>
        </p:sp>
        <p:sp>
          <p:nvSpPr>
            <p:cNvPr id="233" name="ZoneTexte 232"/>
            <p:cNvSpPr txBox="1"/>
            <p:nvPr/>
          </p:nvSpPr>
          <p:spPr>
            <a:xfrm>
              <a:off x="3792715" y="2139233"/>
              <a:ext cx="318206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1"/>
                  </a:solidFill>
                </a:rPr>
                <a:t>64</a:t>
              </a:r>
              <a:endParaRPr lang="en-US" sz="1463" dirty="0">
                <a:solidFill>
                  <a:schemeClr val="accent1"/>
                </a:solidFill>
              </a:endParaRPr>
            </a:p>
          </p:txBody>
        </p:sp>
        <p:sp>
          <p:nvSpPr>
            <p:cNvPr id="234" name="ZoneTexte 233"/>
            <p:cNvSpPr txBox="1"/>
            <p:nvPr/>
          </p:nvSpPr>
          <p:spPr>
            <a:xfrm>
              <a:off x="4126507" y="2125433"/>
              <a:ext cx="371425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1"/>
                  </a:solidFill>
                </a:rPr>
                <a:t>98</a:t>
              </a:r>
              <a:endParaRPr lang="en-US" sz="1463" dirty="0">
                <a:solidFill>
                  <a:schemeClr val="accent1"/>
                </a:solidFill>
              </a:endParaRPr>
            </a:p>
          </p:txBody>
        </p:sp>
        <p:sp>
          <p:nvSpPr>
            <p:cNvPr id="235" name="ZoneTexte 234"/>
            <p:cNvSpPr txBox="1"/>
            <p:nvPr/>
          </p:nvSpPr>
          <p:spPr>
            <a:xfrm>
              <a:off x="4624705" y="2063016"/>
              <a:ext cx="391700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1"/>
                  </a:solidFill>
                </a:rPr>
                <a:t>100</a:t>
              </a:r>
              <a:endParaRPr lang="en-US" sz="1463" dirty="0">
                <a:solidFill>
                  <a:schemeClr val="accent1"/>
                </a:solidFill>
              </a:endParaRPr>
            </a:p>
          </p:txBody>
        </p:sp>
        <p:sp>
          <p:nvSpPr>
            <p:cNvPr id="237" name="ZoneTexte 236"/>
            <p:cNvSpPr txBox="1"/>
            <p:nvPr/>
          </p:nvSpPr>
          <p:spPr>
            <a:xfrm>
              <a:off x="2590692" y="2779092"/>
              <a:ext cx="328763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24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38" name="ZoneTexte 237"/>
            <p:cNvSpPr txBox="1"/>
            <p:nvPr/>
          </p:nvSpPr>
          <p:spPr>
            <a:xfrm>
              <a:off x="2960282" y="2754077"/>
              <a:ext cx="301264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12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40" name="ZoneTexte 239"/>
            <p:cNvSpPr txBox="1"/>
            <p:nvPr/>
          </p:nvSpPr>
          <p:spPr>
            <a:xfrm>
              <a:off x="3325311" y="2720849"/>
              <a:ext cx="308900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18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41" name="ZoneTexte 240"/>
            <p:cNvSpPr txBox="1"/>
            <p:nvPr/>
          </p:nvSpPr>
          <p:spPr>
            <a:xfrm>
              <a:off x="3678346" y="2745570"/>
              <a:ext cx="324687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24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45" name="ZoneTexte 244"/>
            <p:cNvSpPr txBox="1"/>
            <p:nvPr/>
          </p:nvSpPr>
          <p:spPr>
            <a:xfrm>
              <a:off x="4029461" y="2726658"/>
              <a:ext cx="311524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42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46" name="ZoneTexte 245"/>
            <p:cNvSpPr txBox="1"/>
            <p:nvPr/>
          </p:nvSpPr>
          <p:spPr>
            <a:xfrm>
              <a:off x="4466841" y="2729185"/>
              <a:ext cx="314149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12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47" name="ZoneTexte 246"/>
            <p:cNvSpPr txBox="1"/>
            <p:nvPr/>
          </p:nvSpPr>
          <p:spPr>
            <a:xfrm>
              <a:off x="4793051" y="2733834"/>
              <a:ext cx="353202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30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48" name="ZoneTexte 247"/>
            <p:cNvSpPr txBox="1"/>
            <p:nvPr/>
          </p:nvSpPr>
          <p:spPr>
            <a:xfrm>
              <a:off x="2934581" y="3413358"/>
              <a:ext cx="489398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12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49" name="ZoneTexte 248"/>
            <p:cNvSpPr txBox="1"/>
            <p:nvPr/>
          </p:nvSpPr>
          <p:spPr>
            <a:xfrm>
              <a:off x="3567108" y="3472524"/>
              <a:ext cx="401288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18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50" name="ZoneTexte 249"/>
            <p:cNvSpPr txBox="1"/>
            <p:nvPr/>
          </p:nvSpPr>
          <p:spPr>
            <a:xfrm>
              <a:off x="3953961" y="3443460"/>
              <a:ext cx="406378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24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54" name="ZoneTexte 253"/>
            <p:cNvSpPr txBox="1"/>
            <p:nvPr/>
          </p:nvSpPr>
          <p:spPr>
            <a:xfrm>
              <a:off x="4285274" y="3444832"/>
              <a:ext cx="342264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42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55" name="ZoneTexte 254"/>
            <p:cNvSpPr txBox="1"/>
            <p:nvPr/>
          </p:nvSpPr>
          <p:spPr>
            <a:xfrm>
              <a:off x="4599811" y="3415280"/>
              <a:ext cx="362281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12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56" name="ZoneTexte 255"/>
            <p:cNvSpPr txBox="1"/>
            <p:nvPr/>
          </p:nvSpPr>
          <p:spPr>
            <a:xfrm>
              <a:off x="4980620" y="3419667"/>
              <a:ext cx="376351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30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57" name="ZoneTexte 256"/>
            <p:cNvSpPr txBox="1"/>
            <p:nvPr/>
          </p:nvSpPr>
          <p:spPr>
            <a:xfrm>
              <a:off x="5380828" y="3408509"/>
              <a:ext cx="350572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24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58" name="ZoneTexte 257"/>
            <p:cNvSpPr txBox="1"/>
            <p:nvPr/>
          </p:nvSpPr>
          <p:spPr>
            <a:xfrm>
              <a:off x="3568422" y="4038766"/>
              <a:ext cx="326114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18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59" name="ZoneTexte 258"/>
            <p:cNvSpPr txBox="1"/>
            <p:nvPr/>
          </p:nvSpPr>
          <p:spPr>
            <a:xfrm>
              <a:off x="3966670" y="4081276"/>
              <a:ext cx="335431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24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62" name="ZoneTexte 261"/>
            <p:cNvSpPr txBox="1"/>
            <p:nvPr/>
          </p:nvSpPr>
          <p:spPr>
            <a:xfrm>
              <a:off x="4351602" y="4071041"/>
              <a:ext cx="335086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42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63" name="ZoneTexte 262"/>
            <p:cNvSpPr txBox="1"/>
            <p:nvPr/>
          </p:nvSpPr>
          <p:spPr>
            <a:xfrm>
              <a:off x="4656957" y="4074837"/>
              <a:ext cx="359448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12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64" name="ZoneTexte 263"/>
            <p:cNvSpPr txBox="1"/>
            <p:nvPr/>
          </p:nvSpPr>
          <p:spPr>
            <a:xfrm>
              <a:off x="5000410" y="4070534"/>
              <a:ext cx="304058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30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65" name="ZoneTexte 264"/>
            <p:cNvSpPr txBox="1"/>
            <p:nvPr/>
          </p:nvSpPr>
          <p:spPr>
            <a:xfrm>
              <a:off x="5384664" y="4054275"/>
              <a:ext cx="302622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24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68" name="ZoneTexte 267"/>
            <p:cNvSpPr txBox="1"/>
            <p:nvPr/>
          </p:nvSpPr>
          <p:spPr>
            <a:xfrm>
              <a:off x="5717772" y="4051912"/>
              <a:ext cx="298634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36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69" name="ZoneTexte 268"/>
            <p:cNvSpPr txBox="1"/>
            <p:nvPr/>
          </p:nvSpPr>
          <p:spPr>
            <a:xfrm>
              <a:off x="3709821" y="4810277"/>
              <a:ext cx="394324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24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70" name="ZoneTexte 269"/>
            <p:cNvSpPr txBox="1"/>
            <p:nvPr/>
          </p:nvSpPr>
          <p:spPr>
            <a:xfrm>
              <a:off x="4103606" y="4787038"/>
              <a:ext cx="351580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42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71" name="ZoneTexte 270"/>
            <p:cNvSpPr txBox="1"/>
            <p:nvPr/>
          </p:nvSpPr>
          <p:spPr>
            <a:xfrm>
              <a:off x="4468420" y="4751016"/>
              <a:ext cx="377272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12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72" name="ZoneTexte 271"/>
            <p:cNvSpPr txBox="1"/>
            <p:nvPr/>
          </p:nvSpPr>
          <p:spPr>
            <a:xfrm>
              <a:off x="4814050" y="4737576"/>
              <a:ext cx="376297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30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74" name="ZoneTexte 273"/>
            <p:cNvSpPr txBox="1"/>
            <p:nvPr/>
          </p:nvSpPr>
          <p:spPr>
            <a:xfrm>
              <a:off x="5152225" y="4742934"/>
              <a:ext cx="356022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24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75" name="ZoneTexte 274"/>
            <p:cNvSpPr txBox="1"/>
            <p:nvPr/>
          </p:nvSpPr>
          <p:spPr>
            <a:xfrm>
              <a:off x="5516740" y="4737859"/>
              <a:ext cx="373788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36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77" name="ZoneTexte 276"/>
            <p:cNvSpPr txBox="1"/>
            <p:nvPr/>
          </p:nvSpPr>
          <p:spPr>
            <a:xfrm>
              <a:off x="5914411" y="4727881"/>
              <a:ext cx="263391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00B050"/>
                  </a:solidFill>
                </a:rPr>
                <a:t>6</a:t>
              </a:r>
              <a:endParaRPr lang="en-US" sz="1463" dirty="0">
                <a:solidFill>
                  <a:srgbClr val="00B050"/>
                </a:solidFill>
              </a:endParaRPr>
            </a:p>
          </p:txBody>
        </p:sp>
        <p:sp>
          <p:nvSpPr>
            <p:cNvPr id="278" name="ZoneTexte 277"/>
            <p:cNvSpPr txBox="1"/>
            <p:nvPr/>
          </p:nvSpPr>
          <p:spPr>
            <a:xfrm>
              <a:off x="4504370" y="5442900"/>
              <a:ext cx="145939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1"/>
                  </a:solidFill>
                </a:rPr>
                <a:t>7</a:t>
              </a:r>
              <a:endParaRPr lang="en-US" sz="1463" dirty="0">
                <a:solidFill>
                  <a:schemeClr val="accent1"/>
                </a:solidFill>
              </a:endParaRPr>
            </a:p>
          </p:txBody>
        </p:sp>
        <p:sp>
          <p:nvSpPr>
            <p:cNvPr id="279" name="ZoneTexte 278"/>
            <p:cNvSpPr txBox="1"/>
            <p:nvPr/>
          </p:nvSpPr>
          <p:spPr>
            <a:xfrm>
              <a:off x="4857463" y="5408890"/>
              <a:ext cx="190906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1"/>
                  </a:solidFill>
                </a:rPr>
                <a:t>2</a:t>
              </a:r>
              <a:endParaRPr lang="en-US" sz="1463" dirty="0">
                <a:solidFill>
                  <a:schemeClr val="accent1"/>
                </a:solidFill>
              </a:endParaRPr>
            </a:p>
          </p:txBody>
        </p:sp>
        <p:sp>
          <p:nvSpPr>
            <p:cNvPr id="280" name="ZoneTexte 279"/>
            <p:cNvSpPr txBox="1"/>
            <p:nvPr/>
          </p:nvSpPr>
          <p:spPr>
            <a:xfrm>
              <a:off x="5214176" y="5406041"/>
              <a:ext cx="176822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1"/>
                  </a:solidFill>
                </a:rPr>
                <a:t>5</a:t>
              </a:r>
              <a:endParaRPr lang="en-US" sz="1463" dirty="0">
                <a:solidFill>
                  <a:schemeClr val="accent1"/>
                </a:solidFill>
              </a:endParaRPr>
            </a:p>
          </p:txBody>
        </p:sp>
        <p:sp>
          <p:nvSpPr>
            <p:cNvPr id="281" name="ZoneTexte 280"/>
            <p:cNvSpPr txBox="1"/>
            <p:nvPr/>
          </p:nvSpPr>
          <p:spPr>
            <a:xfrm>
              <a:off x="5609193" y="5406041"/>
              <a:ext cx="186083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1"/>
                  </a:solidFill>
                </a:rPr>
                <a:t>4</a:t>
              </a:r>
              <a:endParaRPr lang="en-US" sz="1463" dirty="0">
                <a:solidFill>
                  <a:schemeClr val="accent1"/>
                </a:solidFill>
              </a:endParaRPr>
            </a:p>
          </p:txBody>
        </p:sp>
        <p:sp>
          <p:nvSpPr>
            <p:cNvPr id="282" name="ZoneTexte 281"/>
            <p:cNvSpPr txBox="1"/>
            <p:nvPr/>
          </p:nvSpPr>
          <p:spPr>
            <a:xfrm>
              <a:off x="5977970" y="5421103"/>
              <a:ext cx="193747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1"/>
                  </a:solidFill>
                </a:rPr>
                <a:t>6</a:t>
              </a:r>
              <a:endParaRPr lang="en-US" sz="1463" dirty="0">
                <a:solidFill>
                  <a:schemeClr val="accent1"/>
                </a:solidFill>
              </a:endParaRPr>
            </a:p>
          </p:txBody>
        </p:sp>
        <p:sp>
          <p:nvSpPr>
            <p:cNvPr id="283" name="ZoneTexte 282"/>
            <p:cNvSpPr txBox="1"/>
            <p:nvPr/>
          </p:nvSpPr>
          <p:spPr>
            <a:xfrm>
              <a:off x="6362227" y="5430858"/>
              <a:ext cx="170202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1"/>
                  </a:solidFill>
                </a:rPr>
                <a:t>1</a:t>
              </a:r>
              <a:endParaRPr lang="en-US" sz="1463" dirty="0">
                <a:solidFill>
                  <a:schemeClr val="accent1"/>
                </a:solidFill>
              </a:endParaRPr>
            </a:p>
          </p:txBody>
        </p:sp>
        <p:sp>
          <p:nvSpPr>
            <p:cNvPr id="284" name="ZoneTexte 283"/>
            <p:cNvSpPr txBox="1"/>
            <p:nvPr/>
          </p:nvSpPr>
          <p:spPr>
            <a:xfrm>
              <a:off x="6740854" y="5425625"/>
              <a:ext cx="190759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1"/>
                  </a:solidFill>
                </a:rPr>
                <a:t>3</a:t>
              </a:r>
              <a:endParaRPr lang="en-US" sz="1463" dirty="0">
                <a:solidFill>
                  <a:schemeClr val="accent1"/>
                </a:solidFill>
              </a:endParaRPr>
            </a:p>
          </p:txBody>
        </p:sp>
        <p:sp>
          <p:nvSpPr>
            <p:cNvPr id="285" name="ZoneTexte 284"/>
            <p:cNvSpPr txBox="1"/>
            <p:nvPr/>
          </p:nvSpPr>
          <p:spPr>
            <a:xfrm>
              <a:off x="5027230" y="5593958"/>
              <a:ext cx="136023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sz="1463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ZoneTexte 285"/>
            <p:cNvSpPr txBox="1"/>
            <p:nvPr/>
          </p:nvSpPr>
          <p:spPr>
            <a:xfrm>
              <a:off x="5393058" y="5581215"/>
              <a:ext cx="136023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sz="1463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7" name="ZoneTexte 286"/>
            <p:cNvSpPr txBox="1"/>
            <p:nvPr/>
          </p:nvSpPr>
          <p:spPr>
            <a:xfrm>
              <a:off x="5764328" y="5585545"/>
              <a:ext cx="136023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sz="1463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8" name="ZoneTexte 287"/>
            <p:cNvSpPr txBox="1"/>
            <p:nvPr/>
          </p:nvSpPr>
          <p:spPr>
            <a:xfrm>
              <a:off x="6115063" y="5581215"/>
              <a:ext cx="136023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sz="1463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9" name="ZoneTexte 288"/>
            <p:cNvSpPr txBox="1"/>
            <p:nvPr/>
          </p:nvSpPr>
          <p:spPr>
            <a:xfrm>
              <a:off x="6462381" y="5585545"/>
              <a:ext cx="136023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sz="1463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90" name="ZoneTexte 289"/>
            <p:cNvSpPr txBox="1"/>
            <p:nvPr/>
          </p:nvSpPr>
          <p:spPr>
            <a:xfrm>
              <a:off x="6827896" y="5581215"/>
              <a:ext cx="136023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sz="1463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91" name="ZoneTexte 290"/>
            <p:cNvSpPr txBox="1"/>
            <p:nvPr/>
          </p:nvSpPr>
          <p:spPr>
            <a:xfrm>
              <a:off x="3250573" y="3026340"/>
              <a:ext cx="123824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4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292" name="ZoneTexte 291"/>
            <p:cNvSpPr txBox="1"/>
            <p:nvPr/>
          </p:nvSpPr>
          <p:spPr>
            <a:xfrm>
              <a:off x="3626253" y="3044605"/>
              <a:ext cx="123825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6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293" name="ZoneTexte 292"/>
            <p:cNvSpPr txBox="1"/>
            <p:nvPr/>
          </p:nvSpPr>
          <p:spPr>
            <a:xfrm>
              <a:off x="3964905" y="3026340"/>
              <a:ext cx="144909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8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294" name="ZoneTexte 293"/>
            <p:cNvSpPr txBox="1"/>
            <p:nvPr/>
          </p:nvSpPr>
          <p:spPr>
            <a:xfrm>
              <a:off x="4247025" y="3163033"/>
              <a:ext cx="346040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14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295" name="ZoneTexte 294"/>
            <p:cNvSpPr txBox="1"/>
            <p:nvPr/>
          </p:nvSpPr>
          <p:spPr>
            <a:xfrm>
              <a:off x="4679580" y="3038977"/>
              <a:ext cx="155392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4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296" name="ZoneTexte 295"/>
            <p:cNvSpPr txBox="1"/>
            <p:nvPr/>
          </p:nvSpPr>
          <p:spPr>
            <a:xfrm>
              <a:off x="4988996" y="3029099"/>
              <a:ext cx="363777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10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297" name="ZoneTexte 296"/>
            <p:cNvSpPr txBox="1"/>
            <p:nvPr/>
          </p:nvSpPr>
          <p:spPr>
            <a:xfrm>
              <a:off x="5408642" y="3709264"/>
              <a:ext cx="168994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8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298" name="ZoneTexte 297"/>
            <p:cNvSpPr txBox="1"/>
            <p:nvPr/>
          </p:nvSpPr>
          <p:spPr>
            <a:xfrm>
              <a:off x="3628298" y="3716542"/>
              <a:ext cx="123825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6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299" name="ZoneTexte 298"/>
            <p:cNvSpPr txBox="1"/>
            <p:nvPr/>
          </p:nvSpPr>
          <p:spPr>
            <a:xfrm>
              <a:off x="3979057" y="3713667"/>
              <a:ext cx="144909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8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00" name="ZoneTexte 299"/>
            <p:cNvSpPr txBox="1"/>
            <p:nvPr/>
          </p:nvSpPr>
          <p:spPr>
            <a:xfrm>
              <a:off x="4322837" y="3713468"/>
              <a:ext cx="263391" cy="3425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14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01" name="ZoneTexte 300"/>
            <p:cNvSpPr txBox="1"/>
            <p:nvPr/>
          </p:nvSpPr>
          <p:spPr>
            <a:xfrm>
              <a:off x="4701165" y="3710605"/>
              <a:ext cx="155392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4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02" name="ZoneTexte 301"/>
            <p:cNvSpPr txBox="1"/>
            <p:nvPr/>
          </p:nvSpPr>
          <p:spPr>
            <a:xfrm>
              <a:off x="5026068" y="3690554"/>
              <a:ext cx="273859" cy="208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10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03" name="ZoneTexte 302"/>
            <p:cNvSpPr txBox="1"/>
            <p:nvPr/>
          </p:nvSpPr>
          <p:spPr>
            <a:xfrm>
              <a:off x="5387908" y="4319510"/>
              <a:ext cx="168994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8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04" name="ZoneTexte 303"/>
            <p:cNvSpPr txBox="1"/>
            <p:nvPr/>
          </p:nvSpPr>
          <p:spPr>
            <a:xfrm>
              <a:off x="5715329" y="4319962"/>
              <a:ext cx="351491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12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05" name="ZoneTexte 304"/>
            <p:cNvSpPr txBox="1"/>
            <p:nvPr/>
          </p:nvSpPr>
          <p:spPr>
            <a:xfrm>
              <a:off x="3958323" y="4323914"/>
              <a:ext cx="144909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8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06" name="ZoneTexte 305"/>
            <p:cNvSpPr txBox="1"/>
            <p:nvPr/>
          </p:nvSpPr>
          <p:spPr>
            <a:xfrm>
              <a:off x="4274149" y="4304560"/>
              <a:ext cx="349367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14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07" name="ZoneTexte 306"/>
            <p:cNvSpPr txBox="1"/>
            <p:nvPr/>
          </p:nvSpPr>
          <p:spPr>
            <a:xfrm>
              <a:off x="4680431" y="4320852"/>
              <a:ext cx="155392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4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08" name="ZoneTexte 307"/>
            <p:cNvSpPr txBox="1"/>
            <p:nvPr/>
          </p:nvSpPr>
          <p:spPr>
            <a:xfrm>
              <a:off x="4994632" y="4312277"/>
              <a:ext cx="323804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10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09" name="ZoneTexte 308"/>
            <p:cNvSpPr txBox="1"/>
            <p:nvPr/>
          </p:nvSpPr>
          <p:spPr>
            <a:xfrm>
              <a:off x="5408287" y="5004470"/>
              <a:ext cx="168994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8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10" name="ZoneTexte 309"/>
            <p:cNvSpPr txBox="1"/>
            <p:nvPr/>
          </p:nvSpPr>
          <p:spPr>
            <a:xfrm>
              <a:off x="5702608" y="4988575"/>
              <a:ext cx="304605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12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11" name="ZoneTexte 310"/>
            <p:cNvSpPr txBox="1"/>
            <p:nvPr/>
          </p:nvSpPr>
          <p:spPr>
            <a:xfrm>
              <a:off x="6119218" y="4993661"/>
              <a:ext cx="144909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2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12" name="ZoneTexte 311"/>
            <p:cNvSpPr txBox="1"/>
            <p:nvPr/>
          </p:nvSpPr>
          <p:spPr>
            <a:xfrm>
              <a:off x="4284597" y="4978285"/>
              <a:ext cx="297392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14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13" name="ZoneTexte 312"/>
            <p:cNvSpPr txBox="1"/>
            <p:nvPr/>
          </p:nvSpPr>
          <p:spPr>
            <a:xfrm>
              <a:off x="4700810" y="5005811"/>
              <a:ext cx="155392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4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14" name="ZoneTexte 313"/>
            <p:cNvSpPr txBox="1"/>
            <p:nvPr/>
          </p:nvSpPr>
          <p:spPr>
            <a:xfrm>
              <a:off x="5005125" y="5004011"/>
              <a:ext cx="339004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10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15" name="ZoneTexte 314"/>
            <p:cNvSpPr txBox="1"/>
            <p:nvPr/>
          </p:nvSpPr>
          <p:spPr>
            <a:xfrm>
              <a:off x="2915320" y="2370630"/>
              <a:ext cx="168994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8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16" name="ZoneTexte 315"/>
            <p:cNvSpPr txBox="1"/>
            <p:nvPr/>
          </p:nvSpPr>
          <p:spPr>
            <a:xfrm>
              <a:off x="3643609" y="2355987"/>
              <a:ext cx="123825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6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17" name="ZoneTexte 316"/>
            <p:cNvSpPr txBox="1"/>
            <p:nvPr/>
          </p:nvSpPr>
          <p:spPr>
            <a:xfrm>
              <a:off x="3994368" y="2353112"/>
              <a:ext cx="144909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8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18" name="ZoneTexte 317"/>
            <p:cNvSpPr txBox="1"/>
            <p:nvPr/>
          </p:nvSpPr>
          <p:spPr>
            <a:xfrm>
              <a:off x="4285553" y="2352913"/>
              <a:ext cx="315986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14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19" name="ZoneTexte 318"/>
            <p:cNvSpPr txBox="1"/>
            <p:nvPr/>
          </p:nvSpPr>
          <p:spPr>
            <a:xfrm>
              <a:off x="4716476" y="2350050"/>
              <a:ext cx="155392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4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sp>
          <p:nvSpPr>
            <p:cNvPr id="320" name="ZoneTexte 319"/>
            <p:cNvSpPr txBox="1"/>
            <p:nvPr/>
          </p:nvSpPr>
          <p:spPr>
            <a:xfrm>
              <a:off x="3262236" y="2361295"/>
              <a:ext cx="263391" cy="217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13" dirty="0">
                  <a:solidFill>
                    <a:srgbClr val="FF0000"/>
                  </a:solidFill>
                </a:rPr>
                <a:t>4</a:t>
              </a:r>
              <a:endParaRPr lang="en-US" sz="1463" dirty="0">
                <a:solidFill>
                  <a:srgbClr val="FF0000"/>
                </a:solidFill>
              </a:endParaRPr>
            </a:p>
          </p:txBody>
        </p:sp>
        <p:cxnSp>
          <p:nvCxnSpPr>
            <p:cNvPr id="321" name="Connecteur droit avec flèche 320"/>
            <p:cNvCxnSpPr/>
            <p:nvPr/>
          </p:nvCxnSpPr>
          <p:spPr>
            <a:xfrm flipV="1">
              <a:off x="4981027" y="2718381"/>
              <a:ext cx="356128" cy="10664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2" name="ZoneTexte 321"/>
                <p:cNvSpPr txBox="1"/>
                <p:nvPr/>
              </p:nvSpPr>
              <p:spPr>
                <a:xfrm>
                  <a:off x="5356971" y="2551676"/>
                  <a:ext cx="1098827" cy="3394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fr-FR" sz="1463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sz="1463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d>
                              <m:dPr>
                                <m:ctrlPr>
                                  <a:rPr lang="fr-FR" sz="1463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1463" i="1">
                                    <a:latin typeface="Cambria Math" panose="02040503050406030204" pitchFamily="18" charset="0"/>
                                  </a:rPr>
                                  <m:t>1,9</m:t>
                                </m:r>
                              </m:e>
                            </m:d>
                            <m:r>
                              <a:rPr lang="fr-FR" sz="1463" i="1">
                                <a:latin typeface="Cambria Math" panose="02040503050406030204" pitchFamily="18" charset="0"/>
                              </a:rPr>
                              <m:t>−(2,10)</m:t>
                            </m:r>
                          </m:sub>
                        </m:sSub>
                      </m:oMath>
                    </m:oMathPara>
                  </a14:m>
                  <a:endParaRPr lang="fr-FR" sz="1463" dirty="0"/>
                </a:p>
              </p:txBody>
            </p:sp>
          </mc:Choice>
          <mc:Fallback xmlns="">
            <p:sp>
              <p:nvSpPr>
                <p:cNvPr id="322" name="ZoneTexte 3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93195" y="2349217"/>
                  <a:ext cx="1318181" cy="39600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923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24" name="ZoneTexte 323"/>
          <p:cNvSpPr txBox="1"/>
          <p:nvPr/>
        </p:nvSpPr>
        <p:spPr>
          <a:xfrm>
            <a:off x="2801015" y="3743750"/>
            <a:ext cx="310991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75" b="1" dirty="0"/>
              <a:t>94</a:t>
            </a:r>
            <a:endParaRPr lang="en-US" sz="2275" b="1" dirty="0"/>
          </a:p>
        </p:txBody>
      </p:sp>
      <p:cxnSp>
        <p:nvCxnSpPr>
          <p:cNvPr id="325" name="Connecteur droit avec flèche 324"/>
          <p:cNvCxnSpPr/>
          <p:nvPr/>
        </p:nvCxnSpPr>
        <p:spPr>
          <a:xfrm flipH="1">
            <a:off x="2533925" y="3900407"/>
            <a:ext cx="361736" cy="28671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" name="Rectangle 325"/>
          <p:cNvSpPr/>
          <p:nvPr/>
        </p:nvSpPr>
        <p:spPr>
          <a:xfrm>
            <a:off x="2158851" y="4229570"/>
            <a:ext cx="534996" cy="2940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" name="Rectangle 326"/>
              <p:cNvSpPr/>
              <p:nvPr/>
            </p:nvSpPr>
            <p:spPr>
              <a:xfrm>
                <a:off x="2101703" y="4197800"/>
                <a:ext cx="707773" cy="3336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46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63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d>
                            <m:dPr>
                              <m:ctrlPr>
                                <a:rPr lang="fr-FR" sz="1463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1463" i="1">
                                  <a:latin typeface="Cambria Math" panose="02040503050406030204" pitchFamily="18" charset="0"/>
                                </a:rPr>
                                <m:t>2,4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fr-FR" sz="1463" dirty="0"/>
              </a:p>
            </p:txBody>
          </p:sp>
        </mc:Choice>
        <mc:Fallback xmlns="">
          <p:sp>
            <p:nvSpPr>
              <p:cNvPr id="327" name="Rectangle 3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1703" y="4197800"/>
                <a:ext cx="707773" cy="33368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9" name="ZoneTexte 328"/>
          <p:cNvSpPr txBox="1"/>
          <p:nvPr/>
        </p:nvSpPr>
        <p:spPr>
          <a:xfrm>
            <a:off x="7574062" y="6247857"/>
            <a:ext cx="475281" cy="24237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975" b="1" dirty="0"/>
              <a:t>155</a:t>
            </a:r>
            <a:endParaRPr lang="en-US" sz="2275" b="1" dirty="0"/>
          </a:p>
        </p:txBody>
      </p:sp>
      <p:sp>
        <p:nvSpPr>
          <p:cNvPr id="330" name="Rectangle 329"/>
          <p:cNvSpPr/>
          <p:nvPr/>
        </p:nvSpPr>
        <p:spPr>
          <a:xfrm>
            <a:off x="7470042" y="5603084"/>
            <a:ext cx="641880" cy="2940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1" name="Rectangle 330"/>
              <p:cNvSpPr/>
              <p:nvPr/>
            </p:nvSpPr>
            <p:spPr>
              <a:xfrm>
                <a:off x="7367485" y="5572053"/>
                <a:ext cx="952415" cy="3336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1463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463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d>
                            <m:dPr>
                              <m:ctrlPr>
                                <a:rPr lang="fr-FR" sz="1463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1463" i="1">
                                  <a:latin typeface="Cambria Math" panose="02040503050406030204" pitchFamily="18" charset="0"/>
                                </a:rPr>
                                <m:t>6,15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fr-FR" sz="1463" dirty="0"/>
              </a:p>
            </p:txBody>
          </p:sp>
        </mc:Choice>
        <mc:Fallback xmlns="">
          <p:sp>
            <p:nvSpPr>
              <p:cNvPr id="331" name="Rectangle 3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7485" y="5572053"/>
                <a:ext cx="952415" cy="33368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2" name="Connecteur droit avec flèche 331"/>
          <p:cNvCxnSpPr>
            <a:stCxn id="329" idx="0"/>
            <a:endCxn id="330" idx="2"/>
          </p:cNvCxnSpPr>
          <p:nvPr/>
        </p:nvCxnSpPr>
        <p:spPr>
          <a:xfrm flipH="1" flipV="1">
            <a:off x="7790982" y="5897146"/>
            <a:ext cx="20721" cy="3507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8" name="Rectangle 327"/>
              <p:cNvSpPr/>
              <p:nvPr/>
            </p:nvSpPr>
            <p:spPr>
              <a:xfrm>
                <a:off x="573737" y="5092562"/>
                <a:ext cx="122302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49</m:t>
                      </m:r>
                    </m:oMath>
                  </m:oMathPara>
                </a14:m>
                <a:endParaRPr lang="fr-FR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108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28" name="Rectangle 3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737" y="5092562"/>
                <a:ext cx="1223027" cy="64633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4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Graph structure</a:t>
            </a:r>
          </a:p>
        </p:txBody>
      </p:sp>
    </p:spTree>
    <p:extLst>
      <p:ext uri="{BB962C8B-B14F-4D97-AF65-F5344CB8AC3E}">
        <p14:creationId xmlns:p14="http://schemas.microsoft.com/office/powerpoint/2010/main" val="67541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ICD – LOSI / UMR-CNRS-6281</a:t>
            </a:r>
            <a:endParaRPr lang="fr-FR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223269-235E-4343-8F1B-13F79B92651A}" type="slidenum">
              <a:rPr lang="fr-FR" smtClean="0"/>
              <a:pPr algn="l"/>
              <a:t>29</a:t>
            </a:fld>
            <a:endParaRPr lang="fr-FR" dirty="0"/>
          </a:p>
        </p:txBody>
      </p:sp>
      <p:grpSp>
        <p:nvGrpSpPr>
          <p:cNvPr id="7" name="Groupe 6"/>
          <p:cNvGrpSpPr/>
          <p:nvPr/>
        </p:nvGrpSpPr>
        <p:grpSpPr>
          <a:xfrm>
            <a:off x="200472" y="4116143"/>
            <a:ext cx="8589467" cy="916005"/>
            <a:chOff x="345989" y="1894703"/>
            <a:chExt cx="8589467" cy="91600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ZoneTexte 8"/>
                <p:cNvSpPr txBox="1"/>
                <p:nvPr/>
              </p:nvSpPr>
              <p:spPr>
                <a:xfrm>
                  <a:off x="345989" y="1894703"/>
                  <a:ext cx="858946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cs typeface="Times New Roman" panose="02020603050405020304" pitchFamily="18" charset="0"/>
                    </a:rPr>
                    <a:t>Complexity</a:t>
                  </a:r>
                  <a:r>
                    <a:rPr lang="en-US" dirty="0" smtClean="0"/>
                    <a:t>= O(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</m:d>
                        </m:e>
                      </m:func>
                      <m:r>
                        <a:rPr lang="fr-FR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dirty="0"/>
                        <m:t>O</m:t>
                      </m:r>
                      <m:r>
                        <m:rPr>
                          <m:nor/>
                        </m:rPr>
                        <a:rPr lang="en-US" dirty="0"/>
                        <m:t>(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fr-FR" i="1" dirty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 2</m:t>
                          </m:r>
                        </m:sup>
                      </m:sSup>
                      <m:r>
                        <m:rPr>
                          <m:nor/>
                        </m:rPr>
                        <a:rPr lang="fr-FR" i="1" dirty="0"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fr-FR" i="1" dirty="0">
                          <a:latin typeface="Cambria Math" panose="02040503050406030204" pitchFamily="18" charset="0"/>
                        </a:rPr>
                        <m:t>TP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fr-FR" i="1" dirty="0">
                              <a:latin typeface="Cambria Math" panose="02040503050406030204" pitchFamily="18" charset="0"/>
                            </a:rPr>
                            <m:t>TP</m:t>
                          </m:r>
                        </m:e>
                      </m:func>
                      <m:r>
                        <a:rPr lang="fr-FR" i="1">
                          <a:latin typeface="Cambria Math" panose="02040503050406030204" pitchFamily="18" charset="0"/>
                        </a:rPr>
                        <m:t>)=</m:t>
                      </m:r>
                      <m:r>
                        <m:rPr>
                          <m:nor/>
                        </m:rPr>
                        <a:rPr lang="en-US" dirty="0"/>
                        <m:t>O</m:t>
                      </m:r>
                      <m:r>
                        <m:rPr>
                          <m:nor/>
                        </m:rPr>
                        <a:rPr lang="en-US" dirty="0"/>
                        <m:t>(</m:t>
                      </m:r>
                      <m:sSup>
                        <m:sSup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fr-FR" i="1" dirty="0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 2</m:t>
                          </m:r>
                        </m:sup>
                      </m:sSup>
                      <m:r>
                        <m:rPr>
                          <m:nor/>
                        </m:rPr>
                        <a:rPr lang="fr-FR" i="1" dirty="0"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fr-FR" i="1" dirty="0">
                          <a:latin typeface="Cambria Math" panose="02040503050406030204" pitchFamily="18" charset="0"/>
                        </a:rPr>
                        <m:t>TP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fr-FR" i="1" dirty="0">
                              <a:latin typeface="Cambria Math" panose="02040503050406030204" pitchFamily="18" charset="0"/>
                            </a:rPr>
                            <m:t>T</m:t>
                          </m:r>
                          <m:r>
                            <a:rPr lang="fr-FR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func>
                      <m:r>
                        <m:rPr>
                          <m:nor/>
                        </m:rPr>
                        <a:rPr lang="fr-FR" i="1" dirty="0">
                          <a:latin typeface="Cambria Math" panose="02040503050406030204" pitchFamily="18" charset="0"/>
                        </a:rPr>
                        <m:t>TP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fr-FR" b="0" i="1" smtClean="0"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</m:func>
                      <m:r>
                        <a:rPr lang="fr-FR" i="1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" name="ZoneTexte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5989" y="1894703"/>
                  <a:ext cx="8589467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639"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Connecteur droit avec flèche 9"/>
            <p:cNvCxnSpPr/>
            <p:nvPr/>
          </p:nvCxnSpPr>
          <p:spPr>
            <a:xfrm flipH="1">
              <a:off x="1705232" y="2191265"/>
              <a:ext cx="263611" cy="27184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ZoneTexte 10"/>
            <p:cNvSpPr txBox="1"/>
            <p:nvPr/>
          </p:nvSpPr>
          <p:spPr>
            <a:xfrm>
              <a:off x="2431700" y="2472154"/>
              <a:ext cx="8351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vertices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275855" y="2432275"/>
              <a:ext cx="67185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edges</a:t>
              </a:r>
            </a:p>
          </p:txBody>
        </p:sp>
        <p:cxnSp>
          <p:nvCxnSpPr>
            <p:cNvPr id="13" name="Connecteur droit avec flèche 12"/>
            <p:cNvCxnSpPr/>
            <p:nvPr/>
          </p:nvCxnSpPr>
          <p:spPr>
            <a:xfrm>
              <a:off x="2569545" y="2191265"/>
              <a:ext cx="156519" cy="27184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347986" y="2535451"/>
                <a:ext cx="311431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∗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</m:oMath>
                </a14:m>
                <a:r>
                  <a:rPr lang="fr-FR" i="1" dirty="0" smtClean="0">
                    <a:latin typeface="Cambria Math" panose="02040503050406030204" pitchFamily="18" charset="0"/>
                  </a:rPr>
                  <a:t>≌  TP  </a:t>
                </a:r>
              </a:p>
              <a:p>
                <a:r>
                  <a:rPr lang="fr-FR" i="1" dirty="0" smtClean="0">
                    <a:latin typeface="Cambria Math" panose="02040503050406030204" pitchFamily="18" charset="0"/>
                  </a:rPr>
                  <a:t>                        </a:t>
                </a:r>
                <a:endParaRPr lang="fr-FR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i="0" dirty="0" smtClean="0">
                    <a:latin typeface="+mj-lt"/>
                  </a:rPr>
                  <a:t>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i="0" dirty="0" smtClean="0">
                    <a:latin typeface="+mj-lt"/>
                  </a:rPr>
                  <a:t>|+</a:t>
                </a:r>
                <a:r>
                  <a:rPr lang="en-US" dirty="0"/>
                  <a:t> 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dirty="0"/>
                  <a:t>|+</a:t>
                </a:r>
                <a:r>
                  <a:rPr lang="en-US" dirty="0"/>
                  <a:t> |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fr-FR" dirty="0" smtClean="0"/>
                  <a:t>|</a:t>
                </a:r>
                <a:endParaRPr lang="en-US" dirty="0"/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86" y="2535451"/>
                <a:ext cx="3114314" cy="923330"/>
              </a:xfrm>
              <a:prstGeom prst="rect">
                <a:avLst/>
              </a:prstGeom>
              <a:blipFill rotWithShape="0">
                <a:blip r:embed="rId4"/>
                <a:stretch>
                  <a:fillRect t="-4636" r="-783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347986" y="3458781"/>
                <a:ext cx="8528297" cy="692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  <m:r>
                          <a:rPr lang="fr-FR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  <m:r>
                          <a:rPr lang="fr-FR" i="1">
                            <a:latin typeface="Cambria Math" panose="02040503050406030204" pitchFamily="18" charset="0"/>
                          </a:rPr>
                          <m:t>∗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+(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fr-FR" i="1">
                        <a:latin typeface="Cambria Math" panose="02040503050406030204" pitchFamily="18" charset="0"/>
                      </a:rPr>
                      <m:t>∗[</m:t>
                    </m:r>
                    <m:box>
                      <m:box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fr-FR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</a:rPr>
                                  <m:t>−(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fr-FR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fr-F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d>
                            <m:r>
                              <m:rPr>
                                <m:nor/>
                              </m:rPr>
                              <a:rPr lang="fr-FR">
                                <a:latin typeface="Cambria" panose="02040503050406030204" pitchFamily="18" charset="0"/>
                              </a:rPr>
                              <m:t> </m:t>
                            </m:r>
                            <m:r>
                              <a:rPr lang="fr-FR" i="1" dirty="0">
                                <a:latin typeface="Cambria Math" panose="02040503050406030204" pitchFamily="18" charset="0"/>
                              </a:rPr>
                              <m:t>∗</m:t>
                            </m:r>
                            <m:d>
                              <m:d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−(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)+1</m:t>
                                </m:r>
                              </m:e>
                            </m:d>
                          </m:num>
                          <m:den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box>
                  </m:oMath>
                </a14:m>
                <a:r>
                  <a:rPr lang="en-US" dirty="0" smtClean="0"/>
                  <a:t>]) </a:t>
                </a:r>
                <a:r>
                  <a:rPr lang="fr-FR" i="1" dirty="0">
                    <a:latin typeface="Cambria Math" panose="02040503050406030204" pitchFamily="18" charset="0"/>
                  </a:rPr>
                  <a:t>≌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fr-FR" i="1" dirty="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p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 2</m:t>
                        </m:r>
                      </m:sup>
                    </m:sSup>
                  </m:oMath>
                </a14:m>
                <a:r>
                  <a:rPr lang="fr-FR" i="1" dirty="0" smtClean="0">
                    <a:latin typeface="Cambria Math" panose="02040503050406030204" pitchFamily="18" charset="0"/>
                  </a:rPr>
                  <a:t>P </a:t>
                </a:r>
                <a:endParaRPr lang="en-US" dirty="0"/>
              </a:p>
              <a:p>
                <a:endParaRPr lang="en-US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86" y="3458781"/>
                <a:ext cx="8528297" cy="692947"/>
              </a:xfrm>
              <a:prstGeom prst="rect">
                <a:avLst/>
              </a:prstGeom>
              <a:blipFill rotWithShape="0">
                <a:blip r:embed="rId5"/>
                <a:stretch>
                  <a:fillRect t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105127" y="1977682"/>
                <a:ext cx="325361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fr-F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fr-FR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27" y="1977682"/>
                <a:ext cx="3253613" cy="276999"/>
              </a:xfrm>
              <a:prstGeom prst="rect">
                <a:avLst/>
              </a:prstGeom>
              <a:blipFill rotWithShape="0">
                <a:blip r:embed="rId6"/>
                <a:stretch>
                  <a:fillRect t="-2174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lèche droite 16"/>
          <p:cNvSpPr/>
          <p:nvPr/>
        </p:nvSpPr>
        <p:spPr>
          <a:xfrm>
            <a:off x="5299068" y="4578403"/>
            <a:ext cx="504056" cy="3019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753158" y="4574146"/>
                <a:ext cx="17858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 </a:t>
                </a:r>
                <a:r>
                  <a:rPr lang="en-US" dirty="0"/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fr-FR" i="1" dirty="0">
                        <a:latin typeface="Cambria Math" panose="02040503050406030204" pitchFamily="18" charset="0"/>
                      </a:rPr>
                      <m:t>≌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 3</m:t>
                        </m:r>
                      </m:sup>
                    </m:sSup>
                    <m:r>
                      <a:rPr lang="fr-FR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158" y="4574146"/>
                <a:ext cx="1785874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8197" r="-170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Complexity of Dijkstra’s algorithm</a:t>
            </a:r>
          </a:p>
        </p:txBody>
      </p:sp>
    </p:spTree>
    <p:extLst>
      <p:ext uri="{BB962C8B-B14F-4D97-AF65-F5344CB8AC3E}">
        <p14:creationId xmlns:p14="http://schemas.microsoft.com/office/powerpoint/2010/main" val="377893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ICD – LOSI / UMR-CNRS-6281</a:t>
            </a:r>
            <a:endParaRPr lang="fr-FR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223269-235E-4343-8F1B-13F79B92651A}" type="slidenum">
              <a:rPr lang="fr-FR" smtClean="0"/>
              <a:pPr algn="l"/>
              <a:t>3</a:t>
            </a:fld>
            <a:endParaRPr lang="fr-FR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2594" y="4653136"/>
            <a:ext cx="37290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1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production scheduling </a:t>
            </a:r>
            <a:r>
              <a:rPr lang="en-US" altLang="fr-FR" sz="1800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and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fr-FR" sz="18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energy consumption problem </a:t>
            </a:r>
            <a:endParaRPr lang="fr-FR" altLang="fr-FR" sz="180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1953" y="1790274"/>
            <a:ext cx="745936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>
                <a:cs typeface="Times New Roman" panose="02020603050405020304" pitchFamily="18" charset="0"/>
              </a:rPr>
              <a:t>Manufacturers are encountered with </a:t>
            </a:r>
            <a:r>
              <a:rPr lang="en-US" b="1" dirty="0">
                <a:cs typeface="Times New Roman" panose="02020603050405020304" pitchFamily="18" charset="0"/>
              </a:rPr>
              <a:t>two critical issues</a:t>
            </a:r>
            <a:r>
              <a:rPr lang="en-US" dirty="0">
                <a:cs typeface="Times New Roman" panose="02020603050405020304" pitchFamily="18" charset="0"/>
              </a:rPr>
              <a:t> :</a:t>
            </a:r>
          </a:p>
          <a:p>
            <a:pPr eaLnBrk="1" hangingPunct="1">
              <a:defRPr/>
            </a:pPr>
            <a:endParaRPr lang="en-US" dirty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n-US" dirty="0">
                <a:cs typeface="Times New Roman" panose="02020603050405020304" pitchFamily="18" charset="0"/>
              </a:rPr>
              <a:t>more economical production in a competitive world 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endParaRPr lang="en-US" dirty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n-US" dirty="0">
                <a:cs typeface="Times New Roman" panose="02020603050405020304" pitchFamily="18" charset="0"/>
              </a:rPr>
              <a:t>lack of energy resources and the desire </a:t>
            </a:r>
            <a:r>
              <a:rPr lang="fr-FR" dirty="0">
                <a:cs typeface="Times New Roman" panose="02020603050405020304" pitchFamily="18" charset="0"/>
              </a:rPr>
              <a:t>to </a:t>
            </a:r>
            <a:r>
              <a:rPr lang="fr-FR" dirty="0" err="1">
                <a:cs typeface="Times New Roman" panose="02020603050405020304" pitchFamily="18" charset="0"/>
              </a:rPr>
              <a:t>reduce</a:t>
            </a:r>
            <a:r>
              <a:rPr lang="fr-FR" dirty="0">
                <a:cs typeface="Times New Roman" panose="02020603050405020304" pitchFamily="18" charset="0"/>
              </a:rPr>
              <a:t> </a:t>
            </a:r>
            <a:r>
              <a:rPr lang="fr-FR" dirty="0" err="1">
                <a:cs typeface="Times New Roman" panose="02020603050405020304" pitchFamily="18" charset="0"/>
              </a:rPr>
              <a:t>environmental</a:t>
            </a:r>
            <a:r>
              <a:rPr lang="fr-FR" dirty="0">
                <a:cs typeface="Times New Roman" panose="02020603050405020304" pitchFamily="18" charset="0"/>
              </a:rPr>
              <a:t> pollution</a:t>
            </a:r>
          </a:p>
        </p:txBody>
      </p:sp>
      <p:sp>
        <p:nvSpPr>
          <p:cNvPr id="9" name="Flèche vers le bas 8"/>
          <p:cNvSpPr/>
          <p:nvPr/>
        </p:nvSpPr>
        <p:spPr>
          <a:xfrm>
            <a:off x="2248103" y="3458234"/>
            <a:ext cx="431800" cy="7381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380" y="3180631"/>
            <a:ext cx="473710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2948221" y="6156573"/>
            <a:ext cx="176683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Willeke</a:t>
            </a:r>
            <a:r>
              <a:rPr lang="fr-FR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et al. (2016)</a:t>
            </a:r>
          </a:p>
        </p:txBody>
      </p:sp>
      <p:sp>
        <p:nvSpPr>
          <p:cNvPr id="12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dirty="0">
                <a:solidFill>
                  <a:schemeClr val="tx2"/>
                </a:solidFill>
              </a:rPr>
              <a:t>Introduction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591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73C98-8367-471D-95B9-F48E4B8F4E8B}" type="slidenum">
              <a:rPr lang="en-US" altLang="fr-FR" smtClean="0"/>
              <a:pPr>
                <a:defRPr/>
              </a:pPr>
              <a:t>30</a:t>
            </a:fld>
            <a:endParaRPr lang="en-US" altLang="fr-FR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7278406"/>
                  </p:ext>
                </p:extLst>
              </p:nvPr>
            </p:nvGraphicFramePr>
            <p:xfrm>
              <a:off x="128464" y="1268760"/>
              <a:ext cx="5328592" cy="552983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13164"/>
                    <a:gridCol w="1080120"/>
                    <a:gridCol w="1152128"/>
                    <a:gridCol w="1152128"/>
                    <a:gridCol w="1031052"/>
                  </a:tblGrid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(P,T)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fr-FR" sz="1400" b="1" i="0" smtClean="0">
                                        <a:latin typeface="Cambria Math" panose="02040503050406030204" pitchFamily="18" charset="0"/>
                                      </a:rPr>
                                      <m:t>O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1400" dirty="0" smtClean="0"/>
                                      <m:t>bj</m:t>
                                    </m:r>
                                  </m:e>
                                  <m:sub>
                                    <m:r>
                                      <a:rPr lang="fr-FR" sz="1400" b="1" i="1" smtClean="0">
                                        <a:latin typeface="Cambria Math" panose="02040503050406030204" pitchFamily="18" charset="0"/>
                                      </a:rPr>
                                      <m:t>𝑪𝒑𝒍𝒆𝒙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fr-FR" sz="1400" b="1" i="1" smtClean="0">
                                        <a:latin typeface="Cambria Math" panose="02040503050406030204" pitchFamily="18" charset="0"/>
                                      </a:rPr>
                                      <m:t>CPU</m:t>
                                    </m:r>
                                  </m:e>
                                  <m:sub>
                                    <m:r>
                                      <a:rPr lang="fr-FR" sz="1400" b="1" i="1" smtClean="0">
                                        <a:latin typeface="Cambria Math" panose="02040503050406030204" pitchFamily="18" charset="0"/>
                                      </a:rPr>
                                      <m:t>𝑪𝒑𝒍𝒆𝒙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fr-FR" sz="1400" b="1" i="0" smtClean="0">
                                        <a:latin typeface="Cambria Math" panose="02040503050406030204" pitchFamily="18" charset="0"/>
                                      </a:rPr>
                                      <m:t>O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1400" dirty="0" smtClean="0"/>
                                      <m:t>bj</m:t>
                                    </m:r>
                                  </m:e>
                                  <m:sub>
                                    <m:r>
                                      <a:rPr lang="fr-FR" sz="1400" b="1" i="1" smtClean="0">
                                        <a:latin typeface="Cambria Math" panose="02040503050406030204" pitchFamily="18" charset="0"/>
                                      </a:rPr>
                                      <m:t>𝑫𝒊𝒋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nor/>
                                      </m:rPr>
                                      <a:rPr lang="fr-FR" sz="1400" b="1" i="1" smtClean="0">
                                        <a:latin typeface="Cambria Math" panose="02040503050406030204" pitchFamily="18" charset="0"/>
                                      </a:rPr>
                                      <m:t>CPU</m:t>
                                    </m:r>
                                  </m:e>
                                  <m:sub>
                                    <m:r>
                                      <a:rPr lang="fr-FR" sz="1400" b="1" i="1" smtClean="0">
                                        <a:latin typeface="Cambria Math" panose="02040503050406030204" pitchFamily="18" charset="0"/>
                                      </a:rPr>
                                      <m:t>𝑫𝒊𝒋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(3,10)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108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1,96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108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(5,20)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137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0,74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137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(16,23)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322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0,21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322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(25,40)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522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1,26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522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(37,48)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789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0,77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789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(46,59)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1032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0,88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1032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(57,72)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1248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1,15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1248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(74,92)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1667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1,59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1667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0,03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(86,107)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1871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3,72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1871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0,05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(102,126)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2204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1,55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2204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0,06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(119,134)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2565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5,13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2565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0,03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(136,153)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2989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2,89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2989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0,06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(153,172)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3443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6,16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3443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0,09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(156,209)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3433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5,16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3433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1,04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(177,249)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3850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4,74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3850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2,12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(200,270)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4456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16,86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4456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2,66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(213,300)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4759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24,42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4759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4,39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(246,360)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5366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12,7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5366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4,60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(280,420)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5881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17,53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5881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10,04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2249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(328,480)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6765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33,83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6765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18,91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au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7278406"/>
                  </p:ext>
                </p:extLst>
              </p:nvPr>
            </p:nvGraphicFramePr>
            <p:xfrm>
              <a:off x="128464" y="1268760"/>
              <a:ext cx="5328592" cy="552983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13164"/>
                    <a:gridCol w="1080120"/>
                    <a:gridCol w="1152128"/>
                    <a:gridCol w="1152128"/>
                    <a:gridCol w="1031052"/>
                  </a:tblGrid>
                  <a:tr h="348234">
                    <a:tc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(P,T)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85311" t="-3509" r="-311864" b="-15035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72632" t="-3509" r="-190526" b="-15035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74074" t="-3509" r="-91534" b="-15035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418343" t="-3509" r="-2367" b="-1503509"/>
                          </a:stretch>
                        </a:blipFill>
                      </a:tcPr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(3,10)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108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1,96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108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(5,20)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137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0,74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137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(16,23)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322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0,21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322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(25,40)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522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1,26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522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(37,48)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789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0,77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789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(46,59)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1032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0,88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1032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(57,72)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1248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1,15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1248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(74,92)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1667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1,59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1667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0,03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(86,107)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1871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3,72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1871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0,05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(102,126)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2204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1,55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2204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0,06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(119,134)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2565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5,13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2565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0,03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(136,153)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2989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2,89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2989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0,06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(153,172)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3443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6,16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3443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0,09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(156,209)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3433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5,16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3433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1,04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(177,249)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3850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4,74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3850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2,12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(200,270)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4456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16,86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4456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2,66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(213,300)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4759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24,42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4759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4,39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(246,360)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5366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12,7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5366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4,60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(280,420)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5881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17,53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5881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10,04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  <a:tr h="259080"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chemeClr val="tx1"/>
                              </a:solidFill>
                            </a:rPr>
                            <a:t>(328,480)</a:t>
                          </a: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6765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33,83</a:t>
                          </a:r>
                          <a:endParaRPr lang="en-US" sz="1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>
                              <a:solidFill>
                                <a:srgbClr val="FF0000"/>
                              </a:solidFill>
                            </a:rPr>
                            <a:t>6765</a:t>
                          </a:r>
                          <a:endParaRPr lang="en-US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 smtClean="0"/>
                            <a:t>18,91</a:t>
                          </a:r>
                          <a:endParaRPr lang="en-US" sz="11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</a:rPr>
              <a:t>Numerical experiments</a:t>
            </a:r>
          </a:p>
        </p:txBody>
      </p:sp>
    </p:spTree>
    <p:extLst>
      <p:ext uri="{BB962C8B-B14F-4D97-AF65-F5344CB8AC3E}">
        <p14:creationId xmlns:p14="http://schemas.microsoft.com/office/powerpoint/2010/main" val="153782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ICD – LOSI / UMR-CNRS-6281</a:t>
            </a:r>
            <a:endParaRPr lang="fr-FR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223269-235E-4343-8F1B-13F79B92651A}" type="slidenum">
              <a:rPr lang="fr-FR" smtClean="0"/>
              <a:pPr algn="l"/>
              <a:t>31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172464" y="1556792"/>
            <a:ext cx="9145016" cy="5184576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Propose a new mathematical linear programming model (first model).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         simplify the basic model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         reduce the number of variables and constraints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                    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decrease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calculating</a:t>
            </a:r>
            <a:r>
              <a:rPr lang="fr-FR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time</a:t>
            </a:r>
            <a:endParaRPr lang="en-US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Propose the second model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                         obtain optimal sequence of processing jobs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                           reduce the number of constraints</a:t>
            </a:r>
            <a:endParaRPr lang="en-US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                         minimize total energy costs. </a:t>
            </a:r>
          </a:p>
          <a:p>
            <a:endParaRPr lang="en-US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Present a heuristic algorithm based on the second model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                            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Times New Roman" panose="02020603050405020304" pitchFamily="18" charset="0"/>
              </a:rPr>
              <a:t>provide the optimal solutions in some examples and nearly optimal                          	               solutions in others within a few seconds</a:t>
            </a:r>
            <a:r>
              <a:rPr lang="en-US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. </a:t>
            </a:r>
          </a:p>
          <a:p>
            <a:endParaRPr lang="en-US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Present a genetic algorithm.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                    give the better solution in most of the time in comparison to the heuristic algorithm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181306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ICD – LOSI / UMR-CNRS-6281</a:t>
            </a:r>
            <a:endParaRPr lang="fr-FR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223269-235E-4343-8F1B-13F79B92651A}" type="slidenum">
              <a:rPr lang="fr-FR" smtClean="0"/>
              <a:pPr algn="l"/>
              <a:t>32</a:t>
            </a:fld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Espace réservé du texte 5"/>
              <p:cNvSpPr>
                <a:spLocks noGrp="1"/>
              </p:cNvSpPr>
              <p:nvPr>
                <p:ph type="body" sz="quarter" idx="13"/>
              </p:nvPr>
            </p:nvSpPr>
            <p:spPr>
              <a:xfrm>
                <a:off x="349733" y="1703517"/>
                <a:ext cx="8967746" cy="4104456"/>
              </a:xfrm>
            </p:spPr>
            <p:txBody>
              <a:bodyPr>
                <a:noAutofit/>
              </a:bodyPr>
              <a:lstStyle/>
              <a:p>
                <a:r>
                  <a:rPr lang="en-US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We proposed a new polynomial approach to model a preemptive single machine scheduling problem with state dependent and time dependent energy cost.</a:t>
                </a:r>
              </a:p>
              <a:p>
                <a:endParaRPr lang="en-US" dirty="0" smtClean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endParaRPr lang="en-US" dirty="0" smtClean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r>
                  <a:rPr lang="en-US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A finite graph is used to model the problem.</a:t>
                </a:r>
              </a:p>
              <a:p>
                <a:endParaRPr lang="en-US" dirty="0" smtClean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endParaRPr lang="en-US" dirty="0" smtClean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r>
                  <a:rPr lang="en-US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Dijkstra’s algorithm is used to find the shortest path of the graph as the optimal solution.</a:t>
                </a:r>
              </a:p>
              <a:p>
                <a:endParaRPr lang="en-US" dirty="0" smtClean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endParaRPr lang="en-US" dirty="0" smtClean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r>
                  <a:rPr lang="en-US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Since the proposed approach can model all the problem sizes in polynomial time, and the Dijkstra’s algorithm is able to find the optimal solution in a polynomial time,</a:t>
                </a:r>
              </a:p>
              <a:p>
                <a:endParaRPr lang="en-US" dirty="0" smtClean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r>
                  <a:rPr lang="en-US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These results shows that the problem is a polynomial problem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fr-F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fr-F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fr-FR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fr-FR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)</a:t>
                </a:r>
                <a:endParaRPr lang="en-US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Espace réservé du text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3"/>
              </p:nvPr>
            </p:nvSpPr>
            <p:spPr>
              <a:xfrm>
                <a:off x="349733" y="1703517"/>
                <a:ext cx="8967746" cy="4104456"/>
              </a:xfrm>
              <a:blipFill rotWithShape="0">
                <a:blip r:embed="rId3"/>
                <a:stretch>
                  <a:fillRect l="-408" t="-742" b="-127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51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ICD – LOSI / UMR-CNRS-6281</a:t>
            </a:r>
            <a:endParaRPr lang="fr-FR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223269-235E-4343-8F1B-13F79B92651A}" type="slidenum">
              <a:rPr lang="fr-FR" smtClean="0"/>
              <a:pPr algn="l"/>
              <a:t>33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72958" y="2060848"/>
            <a:ext cx="8343676" cy="246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ea typeface="Calibri" panose="020F0502020204030204" pitchFamily="34" charset="0"/>
                <a:cs typeface="Arial" panose="020B0604020202020204" pitchFamily="34" charset="0"/>
              </a:rPr>
              <a:t>Investigate the complexity of non-preemptive version of this study with different assumptions using the proposed approach or other methods</a:t>
            </a:r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en-US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dirty="0" smtClean="0">
                <a:ea typeface="Calibri" panose="020F0502020204030204" pitchFamily="34" charset="0"/>
                <a:cs typeface="Arial" panose="020B0604020202020204" pitchFamily="34" charset="0"/>
              </a:rPr>
              <a:t>Assuming more complex problems like </a:t>
            </a:r>
          </a:p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dirty="0" smtClean="0">
                <a:ea typeface="Calibri" panose="020F0502020204030204" pitchFamily="34" charset="0"/>
                <a:cs typeface="Arial" panose="020B0604020202020204" pitchFamily="34" charset="0"/>
              </a:rPr>
              <a:t>variable processing </a:t>
            </a:r>
            <a:r>
              <a:rPr lang="en-US" dirty="0">
                <a:ea typeface="Calibri" panose="020F0502020204030204" pitchFamily="34" charset="0"/>
                <a:cs typeface="Arial" panose="020B0604020202020204" pitchFamily="34" charset="0"/>
              </a:rPr>
              <a:t>speed </a:t>
            </a:r>
            <a:r>
              <a:rPr lang="en-US" dirty="0" smtClean="0">
                <a:ea typeface="Calibri" panose="020F0502020204030204" pitchFamily="34" charset="0"/>
                <a:cs typeface="Arial" panose="020B0604020202020204" pitchFamily="34" charset="0"/>
              </a:rPr>
              <a:t>for the machine</a:t>
            </a:r>
          </a:p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en-US" dirty="0" smtClean="0">
                <a:ea typeface="Calibri" panose="020F0502020204030204" pitchFamily="34" charset="0"/>
                <a:cs typeface="Arial" panose="020B0604020202020204" pitchFamily="34" charset="0"/>
              </a:rPr>
              <a:t>different energy consumptions </a:t>
            </a:r>
            <a:r>
              <a:rPr lang="en-US" dirty="0">
                <a:ea typeface="Calibri" panose="020F0502020204030204" pitchFamily="34" charset="0"/>
                <a:cs typeface="Arial" panose="020B0604020202020204" pitchFamily="34" charset="0"/>
              </a:rPr>
              <a:t>for </a:t>
            </a:r>
            <a:r>
              <a:rPr lang="en-US" dirty="0" smtClean="0">
                <a:ea typeface="Calibri" panose="020F0502020204030204" pitchFamily="34" charset="0"/>
                <a:cs typeface="Arial" panose="020B0604020202020204" pitchFamily="34" charset="0"/>
              </a:rPr>
              <a:t>the jobs </a:t>
            </a:r>
            <a:endParaRPr lang="fr-FR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re 4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solidFill>
                  <a:schemeClr val="tx2"/>
                </a:solidFill>
              </a:rPr>
              <a:t>Future works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7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ICD – LOSI / UMR-CNRS-6281</a:t>
            </a:r>
            <a:endParaRPr lang="fr-FR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223269-235E-4343-8F1B-13F79B92651A}" type="slidenum">
              <a:rPr lang="fr-FR" smtClean="0"/>
              <a:pPr algn="l"/>
              <a:t>34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[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1] M. B.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Yildirim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G.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Mouzon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“Single-machine sustainable production planning to minimize total energy consumption and total completion time using a multiple objective genetic algorithm,” Engineering Management, IEEE Transactions on, vol. 59, no. 4, pp. 585–597, 2012.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G.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Mouzon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B.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Yildirim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J.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Twomey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“Operational methods for minimization of energy consumption of manufacturing equipment,” International Journal of Production Research, vol. 45, no. 18-19, pp. 4247–4271, 2007.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K. Fang, N.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Zhao, and J. W. Sutherland, “A new approach to scheduling in manufacturing for power consumption and carbon footprint reduction,” Journal of Manufacturing Systems, vol. 30, no. 4, pp. 234–240, 2011.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 A.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Y. Zeng, and K.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“An efficient greedy insertion heuristic for energy-conscious single machine scheduling problem under time-of-use electricity tariffs,” Journal of Cleaner Production, 2016.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 J.-Y. Moon, K. Shin, and J. Park, “Optimization of production scheduling with time-dependent and machine-dependent electricity cost for industrial energy efficiency,” The International Journal of Advanced Manufacturing Technology, vol. 68, no. 1-4, pp. 523–535, 2013.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[6] K. Fang, N. A.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Uhan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Zhao, and J. W. Sutherland, “Scheduling on a single machine under time-of-use electricity tariffs,” Annals of Operations Research, pp. 1–29, 2014.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[7] F. </a:t>
            </a:r>
            <a:r>
              <a:rPr lang="en-US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Shrouf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J.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Ordieres-Meré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Garcia-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Sànchez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M. Ortega-</a:t>
            </a:r>
            <a:r>
              <a:rPr lang="en-US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Mier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“Optimizing the production scheduling of a single machine to minimize total energy consumption costs,” Journal of Cleaner Production, vol. 67, pp. 197–207, 2014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2"/>
                </a:solidFill>
              </a:rPr>
              <a:t>References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86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ICD –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LOSI / UMR-CNRS-6281</a:t>
            </a:r>
            <a:endParaRPr lang="fr-FR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223269-235E-4343-8F1B-13F79B92651A}" type="slidenum">
              <a:rPr lang="fr-FR" smtClean="0"/>
              <a:pPr algn="l"/>
              <a:t>35</a:t>
            </a:fld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080466" y="2967335"/>
            <a:ext cx="774507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Brush Script MT" panose="03060802040406070304" pitchFamily="66" charset="0"/>
              </a:rPr>
              <a:t>Thanks for your attention</a:t>
            </a:r>
            <a:endParaRPr lang="en-US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Brush Script MT" panose="03060802040406070304" pitchFamily="66" charset="0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6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ICD – LASMIS / date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223269-235E-4343-8F1B-13F79B92651A}" type="slidenum">
              <a:rPr lang="fr-FR" smtClean="0"/>
              <a:pPr algn="l"/>
              <a:t>36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Shrouf</a:t>
            </a:r>
            <a:r>
              <a:rPr lang="en-US" dirty="0" smtClean="0"/>
              <a:t> et al. 2014:</a:t>
            </a:r>
          </a:p>
          <a:p>
            <a:pPr marL="400050" lvl="1" indent="0">
              <a:buNone/>
            </a:pPr>
            <a:r>
              <a:rPr lang="en-US" dirty="0" smtClean="0"/>
              <a:t>Because the </a:t>
            </a:r>
            <a:r>
              <a:rPr lang="en-US" dirty="0"/>
              <a:t>shop </a:t>
            </a:r>
            <a:r>
              <a:rPr lang="en-US" dirty="0" smtClean="0"/>
              <a:t>floor </a:t>
            </a:r>
            <a:r>
              <a:rPr lang="en-US" dirty="0"/>
              <a:t>scheduling problem is considered to be an NP-hard-complete </a:t>
            </a:r>
            <a:r>
              <a:rPr lang="en-US" dirty="0" smtClean="0"/>
              <a:t>problem</a:t>
            </a:r>
            <a:r>
              <a:rPr lang="en-US" dirty="0"/>
              <a:t>, the formulated problem in their paper cannot be solved in real life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5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24808" y="166579"/>
            <a:ext cx="4410160" cy="883544"/>
          </a:xfrm>
        </p:spPr>
        <p:txBody>
          <a:bodyPr>
            <a:norm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Non-preemption constraint</a:t>
            </a:r>
            <a:endParaRPr lang="en-US" dirty="0"/>
          </a:p>
        </p:txBody>
      </p:sp>
      <p:sp>
        <p:nvSpPr>
          <p:cNvPr id="4" name="Espace réservé du texte 4"/>
          <p:cNvSpPr txBox="1">
            <a:spLocks/>
          </p:cNvSpPr>
          <p:nvPr/>
        </p:nvSpPr>
        <p:spPr>
          <a:xfrm>
            <a:off x="3787529" y="4104043"/>
            <a:ext cx="458787" cy="6270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600" dirty="0">
                <a:solidFill>
                  <a:srgbClr val="FF0000"/>
                </a:solidFill>
              </a:rPr>
              <a:t>×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4F81BD">
                  <a:lumMod val="50000"/>
                </a:srgbClr>
              </a:solidFill>
            </a:endParaRPr>
          </a:p>
        </p:txBody>
      </p:sp>
      <p:sp>
        <p:nvSpPr>
          <p:cNvPr id="9" name="Forme libre 8"/>
          <p:cNvSpPr/>
          <p:nvPr/>
        </p:nvSpPr>
        <p:spPr>
          <a:xfrm>
            <a:off x="3880644" y="5353050"/>
            <a:ext cx="288925" cy="215900"/>
          </a:xfrm>
          <a:custGeom>
            <a:avLst/>
            <a:gdLst>
              <a:gd name="connsiteX0" fmla="*/ 0 w 284672"/>
              <a:gd name="connsiteY0" fmla="*/ 189781 h 385047"/>
              <a:gd name="connsiteX1" fmla="*/ 69011 w 284672"/>
              <a:gd name="connsiteY1" fmla="*/ 379562 h 385047"/>
              <a:gd name="connsiteX2" fmla="*/ 284672 w 284672"/>
              <a:gd name="connsiteY2" fmla="*/ 0 h 385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4672" h="385047">
                <a:moveTo>
                  <a:pt x="0" y="189781"/>
                </a:moveTo>
                <a:cubicBezTo>
                  <a:pt x="10783" y="300486"/>
                  <a:pt x="21566" y="411192"/>
                  <a:pt x="69011" y="379562"/>
                </a:cubicBezTo>
                <a:cubicBezTo>
                  <a:pt x="116456" y="347932"/>
                  <a:pt x="244415" y="60385"/>
                  <a:pt x="284672" y="0"/>
                </a:cubicBezTo>
              </a:path>
            </a:pathLst>
          </a:custGeom>
          <a:noFill/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Forme libre 9"/>
          <p:cNvSpPr/>
          <p:nvPr/>
        </p:nvSpPr>
        <p:spPr>
          <a:xfrm>
            <a:off x="3880644" y="4808538"/>
            <a:ext cx="288925" cy="215900"/>
          </a:xfrm>
          <a:custGeom>
            <a:avLst/>
            <a:gdLst>
              <a:gd name="connsiteX0" fmla="*/ 0 w 284672"/>
              <a:gd name="connsiteY0" fmla="*/ 189781 h 385047"/>
              <a:gd name="connsiteX1" fmla="*/ 69011 w 284672"/>
              <a:gd name="connsiteY1" fmla="*/ 379562 h 385047"/>
              <a:gd name="connsiteX2" fmla="*/ 284672 w 284672"/>
              <a:gd name="connsiteY2" fmla="*/ 0 h 385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4672" h="385047">
                <a:moveTo>
                  <a:pt x="0" y="189781"/>
                </a:moveTo>
                <a:cubicBezTo>
                  <a:pt x="10783" y="300486"/>
                  <a:pt x="21566" y="411192"/>
                  <a:pt x="69011" y="379562"/>
                </a:cubicBezTo>
                <a:cubicBezTo>
                  <a:pt x="116456" y="347932"/>
                  <a:pt x="244415" y="60385"/>
                  <a:pt x="284672" y="0"/>
                </a:cubicBezTo>
              </a:path>
            </a:pathLst>
          </a:custGeom>
          <a:noFill/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5575531" y="2930953"/>
                <a:ext cx="1875962" cy="266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sz="1600" i="1">
                          <a:latin typeface="Cambria Math" panose="02040503050406030204" pitchFamily="18" charset="0"/>
                        </a:rPr>
                        <m:t>=10;</m:t>
                      </m:r>
                      <m:r>
                        <a:rPr lang="fr-FR" sz="1600" i="1">
                          <a:latin typeface="Cambria Math" panose="02040503050406030204" pitchFamily="18" charset="0"/>
                        </a:rPr>
                        <m:t>𝑗</m:t>
                      </m:r>
                      <m:r>
                        <a:rPr lang="fr-FR" sz="1600" i="1">
                          <a:latin typeface="Cambria Math" panose="02040503050406030204" pitchFamily="18" charset="0"/>
                        </a:rPr>
                        <m:t>=1; </m:t>
                      </m:r>
                      <m:sSub>
                        <m:sSubPr>
                          <m:ctrlPr>
                            <a:rPr lang="fr-FR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sz="1600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fr-FR" sz="1600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531" y="2930952"/>
                <a:ext cx="1875962" cy="266035"/>
              </a:xfrm>
              <a:prstGeom prst="rect">
                <a:avLst/>
              </a:prstGeom>
              <a:blipFill rotWithShape="0">
                <a:blip r:embed="rId4"/>
                <a:stretch>
                  <a:fillRect l="-1948" r="-1948" b="-27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Obje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49730"/>
              </p:ext>
            </p:extLst>
          </p:nvPr>
        </p:nvGraphicFramePr>
        <p:xfrm>
          <a:off x="1114425" y="3833813"/>
          <a:ext cx="2581275" cy="199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4" name="Equation" r:id="rId5" imgW="1892160" imgH="1600200" progId="Equation.DSMT4">
                  <p:embed/>
                </p:oleObj>
              </mc:Choice>
              <mc:Fallback>
                <p:oleObj name="Equation" r:id="rId5" imgW="1892160" imgH="1600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3833813"/>
                        <a:ext cx="2581275" cy="199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6504642"/>
              </p:ext>
            </p:extLst>
          </p:nvPr>
        </p:nvGraphicFramePr>
        <p:xfrm>
          <a:off x="719138" y="1810717"/>
          <a:ext cx="3978275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5" name="Equation" r:id="rId7" imgW="4216320" imgH="495000" progId="Equation.DSMT4">
                  <p:embed/>
                </p:oleObj>
              </mc:Choice>
              <mc:Fallback>
                <p:oleObj name="Equation" r:id="rId7" imgW="421632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138" y="1810717"/>
                        <a:ext cx="3978275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4169569" y="3284930"/>
          <a:ext cx="5014355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543"/>
                <a:gridCol w="341809"/>
                <a:gridCol w="290537"/>
                <a:gridCol w="375990"/>
                <a:gridCol w="401624"/>
                <a:gridCol w="299083"/>
                <a:gridCol w="299083"/>
                <a:gridCol w="307628"/>
                <a:gridCol w="316172"/>
                <a:gridCol w="307628"/>
                <a:gridCol w="427260"/>
                <a:gridCol w="3829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Periods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Machine</a:t>
                      </a:r>
                      <a:r>
                        <a:rPr lang="en-US" sz="1400" b="1" baseline="0" dirty="0" smtClean="0"/>
                        <a:t> state</a:t>
                      </a:r>
                      <a:endParaRPr lang="en-US" sz="14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21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28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0" grpId="0" animBg="1"/>
      <p:bldP spid="1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ICD – LOSI / UMR-CNRS-6281</a:t>
            </a:r>
            <a:endParaRPr lang="fr-FR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223269-235E-4343-8F1B-13F79B92651A}" type="slidenum">
              <a:rPr lang="fr-FR" smtClean="0"/>
              <a:pPr algn="l"/>
              <a:t>38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72958" y="2060848"/>
            <a:ext cx="8343676" cy="436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Complexity </a:t>
            </a:r>
            <a:r>
              <a:rPr lang="en-US" sz="16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anaylsis</a:t>
            </a:r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of this problem with different assumptions</a:t>
            </a:r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en-US" sz="1600" b="1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Considering additional assumptions   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		            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set-up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time before processing each job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		             stochastic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job arrival, </a:t>
            </a: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		             demand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customer in each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period,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energy constraints in each period </a:t>
            </a:r>
          </a:p>
          <a:p>
            <a:pPr marL="285750" indent="-285750" algn="just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Developing proposed </a:t>
            </a:r>
            <a:r>
              <a:rPr lang="en-US" sz="16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models and algorithms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for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a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multi objective problem or </a:t>
            </a:r>
            <a:endParaRPr lang="en-US" sz="1600" dirty="0" smtClean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more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complex manufacturing system 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(like 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parallel machine, flow shop or job shop system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.) 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Future works</a:t>
            </a:r>
          </a:p>
        </p:txBody>
      </p:sp>
    </p:spTree>
    <p:extLst>
      <p:ext uri="{BB962C8B-B14F-4D97-AF65-F5344CB8AC3E}">
        <p14:creationId xmlns:p14="http://schemas.microsoft.com/office/powerpoint/2010/main" val="226055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ICD – LOSI / UMR-CNRS-6281</a:t>
            </a:r>
            <a:endParaRPr lang="fr-FR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D4223269-235E-4343-8F1B-13F79B92651A}" type="slidenum">
              <a:rPr lang="fr-FR" smtClean="0"/>
              <a:pPr algn="l"/>
              <a:t>4</a:t>
            </a:fld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08416" y="1600201"/>
            <a:ext cx="8949128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cs typeface="Times New Roman" panose="02020603050405020304" pitchFamily="18" charset="0"/>
              </a:rPr>
              <a:t>Literature</a:t>
            </a:r>
            <a:r>
              <a:rPr lang="fr-FR" sz="2800" dirty="0" smtClean="0">
                <a:cs typeface="Times New Roman" panose="02020603050405020304" pitchFamily="18" charset="0"/>
              </a:rPr>
              <a:t> </a:t>
            </a:r>
            <a:r>
              <a:rPr lang="fr-FR" sz="2800" dirty="0" err="1" smtClean="0">
                <a:cs typeface="Times New Roman" panose="02020603050405020304" pitchFamily="18" charset="0"/>
              </a:rPr>
              <a:t>review</a:t>
            </a:r>
            <a:endParaRPr lang="fr-FR" sz="2800" dirty="0" smtClean="0">
              <a:cs typeface="Times New Roman" panose="02020603050405020304" pitchFamily="18" charset="0"/>
            </a:endParaRPr>
          </a:p>
          <a:p>
            <a:pPr lvl="1"/>
            <a:r>
              <a:rPr lang="en-US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Decrease energy consumption value with</a:t>
            </a:r>
          </a:p>
          <a:p>
            <a:pPr lvl="2"/>
            <a:r>
              <a:rPr lang="en-US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total completion time : </a:t>
            </a:r>
            <a:r>
              <a:rPr lang="fr-FR" sz="1800" dirty="0" err="1" smtClean="0">
                <a:solidFill>
                  <a:srgbClr val="C0504D"/>
                </a:solidFill>
                <a:cs typeface="Times New Roman" panose="02020603050405020304" pitchFamily="18" charset="0"/>
              </a:rPr>
              <a:t>Yildirim</a:t>
            </a:r>
            <a:r>
              <a:rPr lang="fr-FR" sz="1800" dirty="0" smtClean="0">
                <a:solidFill>
                  <a:srgbClr val="C0504D"/>
                </a:solidFill>
                <a:cs typeface="Times New Roman" panose="02020603050405020304" pitchFamily="18" charset="0"/>
              </a:rPr>
              <a:t> and Mouzon (2012), Mouzon et al. (2007), Fang et al. (2011)</a:t>
            </a:r>
          </a:p>
          <a:p>
            <a:pPr lvl="2"/>
            <a:r>
              <a:rPr lang="en-US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total tardiness : </a:t>
            </a:r>
            <a:r>
              <a:rPr lang="fr-FR" sz="1800" dirty="0" smtClean="0">
                <a:solidFill>
                  <a:srgbClr val="C0504D"/>
                </a:solidFill>
                <a:cs typeface="Times New Roman" panose="02020603050405020304" pitchFamily="18" charset="0"/>
              </a:rPr>
              <a:t>Liu and Huang (2014)</a:t>
            </a:r>
          </a:p>
          <a:p>
            <a:pPr lvl="2"/>
            <a:endParaRPr lang="fr-FR" sz="1800" dirty="0" smtClean="0">
              <a:solidFill>
                <a:srgbClr val="C0504D"/>
              </a:solidFill>
              <a:cs typeface="Times New Roman" panose="02020603050405020304" pitchFamily="18" charset="0"/>
            </a:endParaRPr>
          </a:p>
          <a:p>
            <a:pPr lvl="1"/>
            <a:r>
              <a:rPr lang="en-US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Reduce energy consumption cost or operational cost</a:t>
            </a:r>
          </a:p>
          <a:p>
            <a:pPr lvl="2"/>
            <a:r>
              <a:rPr lang="en-US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time dependent: </a:t>
            </a:r>
            <a:r>
              <a:rPr lang="fr-FR" sz="1800" dirty="0" smtClean="0">
                <a:solidFill>
                  <a:srgbClr val="C0504D"/>
                </a:solidFill>
                <a:cs typeface="Times New Roman" panose="02020603050405020304" pitchFamily="18" charset="0"/>
              </a:rPr>
              <a:t>Tan et al. (2015), Che et al. (2016)</a:t>
            </a:r>
            <a:endParaRPr lang="en-US" sz="18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2"/>
            <a:r>
              <a:rPr lang="en-US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time dependent + machine dependent: </a:t>
            </a:r>
            <a:r>
              <a:rPr lang="fr-FR" sz="1800" dirty="0" smtClean="0">
                <a:solidFill>
                  <a:srgbClr val="C0504D"/>
                </a:solidFill>
                <a:cs typeface="Times New Roman" panose="02020603050405020304" pitchFamily="18" charset="0"/>
              </a:rPr>
              <a:t>Moon et al. (2013), (2014)</a:t>
            </a:r>
            <a:endParaRPr lang="en-US" sz="18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2"/>
            <a:r>
              <a:rPr lang="en-US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time dependent + speed dependent: </a:t>
            </a:r>
            <a:r>
              <a:rPr lang="fr-FR" sz="1800" dirty="0" smtClean="0">
                <a:solidFill>
                  <a:srgbClr val="C0504D"/>
                </a:solidFill>
                <a:cs typeface="Times New Roman" panose="02020603050405020304" pitchFamily="18" charset="0"/>
              </a:rPr>
              <a:t>Fang et al. (2014), </a:t>
            </a:r>
            <a:r>
              <a:rPr lang="fr-FR" sz="1800" dirty="0" err="1" smtClean="0">
                <a:solidFill>
                  <a:srgbClr val="C0504D"/>
                </a:solidFill>
                <a:cs typeface="Times New Roman" panose="02020603050405020304" pitchFamily="18" charset="0"/>
              </a:rPr>
              <a:t>Albers</a:t>
            </a:r>
            <a:r>
              <a:rPr lang="fr-FR" sz="1800" dirty="0" smtClean="0">
                <a:solidFill>
                  <a:srgbClr val="C0504D"/>
                </a:solidFill>
                <a:cs typeface="Times New Roman" panose="02020603050405020304" pitchFamily="18" charset="0"/>
              </a:rPr>
              <a:t> and Fujiwara (2007)</a:t>
            </a:r>
            <a:endParaRPr lang="en-US" sz="18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2"/>
            <a:r>
              <a:rPr lang="en-US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time dependent+ state dependent: </a:t>
            </a:r>
            <a:r>
              <a:rPr lang="fr-FR" sz="1800" dirty="0" err="1" smtClean="0">
                <a:solidFill>
                  <a:srgbClr val="C0504D"/>
                </a:solidFill>
                <a:cs typeface="Times New Roman" panose="02020603050405020304" pitchFamily="18" charset="0"/>
              </a:rPr>
              <a:t>Shrouf</a:t>
            </a:r>
            <a:r>
              <a:rPr lang="fr-FR" sz="1800" dirty="0" smtClean="0">
                <a:solidFill>
                  <a:srgbClr val="C0504D"/>
                </a:solidFill>
                <a:cs typeface="Times New Roman" panose="02020603050405020304" pitchFamily="18" charset="0"/>
              </a:rPr>
              <a:t> et al. (2014), Li et al. (2016)</a:t>
            </a:r>
          </a:p>
          <a:p>
            <a:pPr lvl="2"/>
            <a:endParaRPr lang="en-US" sz="1800" dirty="0" smtClean="0"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 lvl="1"/>
            <a:r>
              <a:rPr lang="en-US" sz="1800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Energy constraint: </a:t>
            </a:r>
            <a:r>
              <a:rPr lang="fr-FR" sz="1800" dirty="0" err="1" smtClean="0">
                <a:solidFill>
                  <a:srgbClr val="C0504D"/>
                </a:solidFill>
                <a:cs typeface="Times New Roman" panose="02020603050405020304" pitchFamily="18" charset="0"/>
              </a:rPr>
              <a:t>Mikhaylidi</a:t>
            </a:r>
            <a:r>
              <a:rPr lang="fr-FR" sz="1800" dirty="0" smtClean="0">
                <a:solidFill>
                  <a:srgbClr val="C0504D"/>
                </a:solidFill>
                <a:cs typeface="Times New Roman" panose="02020603050405020304" pitchFamily="18" charset="0"/>
              </a:rPr>
              <a:t> et al. (2015), </a:t>
            </a:r>
            <a:r>
              <a:rPr lang="fr-FR" sz="1800" dirty="0" err="1" smtClean="0">
                <a:solidFill>
                  <a:srgbClr val="C0504D"/>
                </a:solidFill>
                <a:cs typeface="Times New Roman" panose="02020603050405020304" pitchFamily="18" charset="0"/>
              </a:rPr>
              <a:t>Artigues</a:t>
            </a:r>
            <a:r>
              <a:rPr lang="fr-FR" sz="1800" dirty="0" smtClean="0">
                <a:solidFill>
                  <a:srgbClr val="C0504D"/>
                </a:solidFill>
                <a:cs typeface="Times New Roman" panose="02020603050405020304" pitchFamily="18" charset="0"/>
              </a:rPr>
              <a:t> et al. (2013)</a:t>
            </a:r>
            <a:endParaRPr lang="fr-FR" sz="1800" dirty="0">
              <a:solidFill>
                <a:srgbClr val="C0504D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990595" y="5243250"/>
            <a:ext cx="1872208" cy="345990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dirty="0">
                <a:solidFill>
                  <a:schemeClr val="tx2"/>
                </a:solidFill>
              </a:rPr>
              <a:t>Introduction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32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28464" y="1867351"/>
                <a:ext cx="9169400" cy="203132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ü"/>
                  <a:defRPr/>
                </a:pPr>
                <a:r>
                  <a:rPr lang="en-US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Single </a:t>
                </a:r>
                <a:r>
                  <a:rPr lang="en-US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machine scheduling under volatile electricity price</a:t>
                </a:r>
                <a:r>
                  <a:rPr lang="en-US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 marL="285750" indent="-285750">
                  <a:buFont typeface="Wingdings" panose="05000000000000000000" pitchFamily="2" charset="2"/>
                  <a:buChar char="ü"/>
                  <a:defRPr/>
                </a:pPr>
                <a:endParaRPr lang="en-US" dirty="0">
                  <a:solidFill>
                    <a:prstClr val="black"/>
                  </a:solidFill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ü"/>
                  <a:defRPr/>
                </a:pP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𝑇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periods, each period </a:t>
                </a:r>
                <a:r>
                  <a:rPr lang="en-US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p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=1,…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characterized by its own energy cost</a:t>
                </a:r>
                <a:r>
                  <a:rPr lang="en-US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defRPr/>
                </a:pPr>
                <a:endParaRPr lang="en-US" dirty="0">
                  <a:solidFill>
                    <a:prstClr val="black"/>
                  </a:solidFill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ü"/>
                  <a:defRPr/>
                </a:pP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 jobs : each job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fr-FR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𝑗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=1,…</m:t>
                    </m:r>
                    <m:r>
                      <a:rPr lang="en-US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m:rPr>
                        <m:nor/>
                      </m:rPr>
                      <a:rPr lang="fr-FR" dirty="0">
                        <a:solidFill>
                          <a:prstClr val="black"/>
                        </a:solidFill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characterized by its own processing </a:t>
                </a:r>
                <a:r>
                  <a:rPr lang="en-US" dirty="0" smtClean="0">
                    <a:solidFill>
                      <a:prstClr val="black"/>
                    </a:solidFill>
                    <a:cs typeface="Times New Roman" panose="02020603050405020304" pitchFamily="18" charset="0"/>
                  </a:rPr>
                  <a:t>times</a:t>
                </a:r>
              </a:p>
              <a:p>
                <a:pPr marL="285750" indent="-285750">
                  <a:buFont typeface="Wingdings" panose="05000000000000000000" pitchFamily="2" charset="2"/>
                  <a:buChar char="ü"/>
                  <a:defRPr/>
                </a:pPr>
                <a:endParaRPr lang="en-US" dirty="0">
                  <a:solidFill>
                    <a:prstClr val="black"/>
                  </a:solidFill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ü"/>
                  <a:defRPr/>
                </a:pPr>
                <a:r>
                  <a:rPr lang="en-US" dirty="0" smtClean="0">
                    <a:solidFill>
                      <a:schemeClr val="accent2"/>
                    </a:solidFill>
                    <a:cs typeface="Times New Roman" panose="02020603050405020304" pitchFamily="18" charset="0"/>
                  </a:rPr>
                  <a:t>non-preemption is allowed and jobs’ sequence is fixed </a:t>
                </a:r>
                <a:endParaRPr lang="en-US" sz="1600" dirty="0">
                  <a:solidFill>
                    <a:schemeClr val="accent2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64" y="1867351"/>
                <a:ext cx="9169400" cy="2031325"/>
              </a:xfrm>
              <a:prstGeom prst="rect">
                <a:avLst/>
              </a:prstGeom>
              <a:blipFill rotWithShape="0">
                <a:blip r:embed="rId3"/>
                <a:stretch>
                  <a:fillRect l="-399" t="-1497" b="-3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e 30"/>
          <p:cNvGrpSpPr/>
          <p:nvPr/>
        </p:nvGrpSpPr>
        <p:grpSpPr>
          <a:xfrm>
            <a:off x="1476065" y="3933056"/>
            <a:ext cx="6624735" cy="2487826"/>
            <a:chOff x="1045255" y="1791731"/>
            <a:chExt cx="6834511" cy="2487826"/>
          </a:xfrm>
        </p:grpSpPr>
        <p:sp>
          <p:nvSpPr>
            <p:cNvPr id="32" name="Rectangle à coins arrondis 31"/>
            <p:cNvSpPr/>
            <p:nvPr/>
          </p:nvSpPr>
          <p:spPr>
            <a:xfrm>
              <a:off x="2145064" y="2557849"/>
              <a:ext cx="726096" cy="39541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OFF</a:t>
              </a:r>
              <a:endParaRPr lang="en-US" dirty="0"/>
            </a:p>
          </p:txBody>
        </p:sp>
        <p:sp>
          <p:nvSpPr>
            <p:cNvPr id="33" name="Rectangle à coins arrondis 32"/>
            <p:cNvSpPr/>
            <p:nvPr/>
          </p:nvSpPr>
          <p:spPr>
            <a:xfrm>
              <a:off x="3850005" y="2549612"/>
              <a:ext cx="890853" cy="39541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Turn on</a:t>
              </a:r>
              <a:endParaRPr lang="en-US" dirty="0"/>
            </a:p>
          </p:txBody>
        </p:sp>
        <p:sp>
          <p:nvSpPr>
            <p:cNvPr id="34" name="Rectangle à coins arrondis 33"/>
            <p:cNvSpPr/>
            <p:nvPr/>
          </p:nvSpPr>
          <p:spPr>
            <a:xfrm>
              <a:off x="5584215" y="2566088"/>
              <a:ext cx="726096" cy="39541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ON</a:t>
              </a:r>
              <a:endParaRPr lang="en-US" dirty="0"/>
            </a:p>
          </p:txBody>
        </p:sp>
        <p:sp>
          <p:nvSpPr>
            <p:cNvPr id="35" name="Rectangle à coins arrondis 34"/>
            <p:cNvSpPr/>
            <p:nvPr/>
          </p:nvSpPr>
          <p:spPr>
            <a:xfrm>
              <a:off x="7153670" y="2557849"/>
              <a:ext cx="726096" cy="39541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Idle</a:t>
              </a:r>
              <a:endParaRPr lang="en-US" dirty="0"/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5498009" y="3884141"/>
              <a:ext cx="898508" cy="39541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Turn off</a:t>
              </a:r>
              <a:endParaRPr lang="en-US" dirty="0"/>
            </a:p>
          </p:txBody>
        </p:sp>
        <p:sp>
          <p:nvSpPr>
            <p:cNvPr id="37" name="Organigramme : Connecteur 36"/>
            <p:cNvSpPr/>
            <p:nvPr/>
          </p:nvSpPr>
          <p:spPr>
            <a:xfrm>
              <a:off x="1105114" y="1791731"/>
              <a:ext cx="321276" cy="378941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rganigramme : Connecteur 37"/>
            <p:cNvSpPr/>
            <p:nvPr/>
          </p:nvSpPr>
          <p:spPr>
            <a:xfrm>
              <a:off x="1150918" y="3356698"/>
              <a:ext cx="275472" cy="239338"/>
            </a:xfrm>
            <a:prstGeom prst="flowChartConnector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rganigramme : Connecteur 38"/>
            <p:cNvSpPr/>
            <p:nvPr/>
          </p:nvSpPr>
          <p:spPr>
            <a:xfrm>
              <a:off x="1045255" y="3278660"/>
              <a:ext cx="486801" cy="395417"/>
            </a:xfrm>
            <a:prstGeom prst="flowChartConnector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1426391" y="1832117"/>
              <a:ext cx="5845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Start</a:t>
              </a:r>
              <a:endParaRPr lang="en-US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1508849" y="3476367"/>
              <a:ext cx="50206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End</a:t>
              </a:r>
              <a:endParaRPr lang="en-US" dirty="0"/>
            </a:p>
          </p:txBody>
        </p:sp>
        <p:cxnSp>
          <p:nvCxnSpPr>
            <p:cNvPr id="42" name="Connecteur droit avec flèche 41"/>
            <p:cNvCxnSpPr>
              <a:stCxn id="37" idx="5"/>
              <a:endCxn id="32" idx="1"/>
            </p:cNvCxnSpPr>
            <p:nvPr/>
          </p:nvCxnSpPr>
          <p:spPr>
            <a:xfrm>
              <a:off x="1379340" y="2115177"/>
              <a:ext cx="765724" cy="6403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Connecteur droit avec flèche 42"/>
            <p:cNvCxnSpPr>
              <a:stCxn id="32" idx="3"/>
              <a:endCxn id="33" idx="1"/>
            </p:cNvCxnSpPr>
            <p:nvPr/>
          </p:nvCxnSpPr>
          <p:spPr>
            <a:xfrm flipV="1">
              <a:off x="2871160" y="2747321"/>
              <a:ext cx="978844" cy="82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Connecteur droit avec flèche 43"/>
            <p:cNvCxnSpPr>
              <a:stCxn id="33" idx="3"/>
              <a:endCxn id="34" idx="1"/>
            </p:cNvCxnSpPr>
            <p:nvPr/>
          </p:nvCxnSpPr>
          <p:spPr>
            <a:xfrm>
              <a:off x="4740857" y="2747320"/>
              <a:ext cx="843358" cy="164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Connecteur droit avec flèche 44"/>
            <p:cNvCxnSpPr>
              <a:stCxn id="34" idx="3"/>
              <a:endCxn id="35" idx="1"/>
            </p:cNvCxnSpPr>
            <p:nvPr/>
          </p:nvCxnSpPr>
          <p:spPr>
            <a:xfrm flipV="1">
              <a:off x="6310312" y="2755558"/>
              <a:ext cx="843359" cy="82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Connecteur droit avec flèche 45"/>
            <p:cNvCxnSpPr>
              <a:stCxn id="34" idx="2"/>
              <a:endCxn id="36" idx="0"/>
            </p:cNvCxnSpPr>
            <p:nvPr/>
          </p:nvCxnSpPr>
          <p:spPr>
            <a:xfrm>
              <a:off x="5947263" y="2961505"/>
              <a:ext cx="0" cy="92263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Connecteur droit avec flèche 46"/>
            <p:cNvCxnSpPr>
              <a:stCxn id="36" idx="1"/>
              <a:endCxn id="32" idx="2"/>
            </p:cNvCxnSpPr>
            <p:nvPr/>
          </p:nvCxnSpPr>
          <p:spPr>
            <a:xfrm flipH="1" flipV="1">
              <a:off x="2508113" y="2953265"/>
              <a:ext cx="2989897" cy="11285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Connecteur droit avec flèche 47"/>
            <p:cNvCxnSpPr>
              <a:stCxn id="32" idx="1"/>
              <a:endCxn id="39" idx="7"/>
            </p:cNvCxnSpPr>
            <p:nvPr/>
          </p:nvCxnSpPr>
          <p:spPr>
            <a:xfrm flipH="1">
              <a:off x="1460766" y="2755558"/>
              <a:ext cx="684299" cy="5810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Connecteur en arc 48"/>
            <p:cNvCxnSpPr>
              <a:stCxn id="35" idx="2"/>
              <a:endCxn id="34" idx="2"/>
            </p:cNvCxnSpPr>
            <p:nvPr/>
          </p:nvCxnSpPr>
          <p:spPr>
            <a:xfrm rot="5400000">
              <a:off x="6727873" y="2172658"/>
              <a:ext cx="8239" cy="1569455"/>
            </a:xfrm>
            <a:prstGeom prst="curvedConnector3">
              <a:avLst>
                <a:gd name="adj1" fmla="val 2874609"/>
              </a:avLst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Connecteur en arc 49"/>
            <p:cNvCxnSpPr>
              <a:stCxn id="35" idx="0"/>
              <a:endCxn id="35" idx="3"/>
            </p:cNvCxnSpPr>
            <p:nvPr/>
          </p:nvCxnSpPr>
          <p:spPr>
            <a:xfrm rot="16200000" flipH="1">
              <a:off x="7599388" y="2475179"/>
              <a:ext cx="197708" cy="363048"/>
            </a:xfrm>
            <a:prstGeom prst="curvedConnector4">
              <a:avLst>
                <a:gd name="adj1" fmla="val -115625"/>
                <a:gd name="adj2" fmla="val 162967"/>
              </a:avLst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Connecteur en arc 50"/>
            <p:cNvCxnSpPr>
              <a:stCxn id="34" idx="0"/>
              <a:endCxn id="34" idx="3"/>
            </p:cNvCxnSpPr>
            <p:nvPr/>
          </p:nvCxnSpPr>
          <p:spPr>
            <a:xfrm rot="16200000" flipH="1">
              <a:off x="6029933" y="2483418"/>
              <a:ext cx="197708" cy="363048"/>
            </a:xfrm>
            <a:prstGeom prst="curvedConnector4">
              <a:avLst>
                <a:gd name="adj1" fmla="val -115625"/>
                <a:gd name="adj2" fmla="val 162967"/>
              </a:avLst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Connecteur en arc 51"/>
            <p:cNvCxnSpPr>
              <a:stCxn id="32" idx="0"/>
              <a:endCxn id="32" idx="3"/>
            </p:cNvCxnSpPr>
            <p:nvPr/>
          </p:nvCxnSpPr>
          <p:spPr>
            <a:xfrm rot="16200000" flipH="1">
              <a:off x="2590782" y="2475179"/>
              <a:ext cx="197708" cy="363048"/>
            </a:xfrm>
            <a:prstGeom prst="curvedConnector4">
              <a:avLst>
                <a:gd name="adj1" fmla="val -115625"/>
                <a:gd name="adj2" fmla="val 162967"/>
              </a:avLst>
            </a:prstGeom>
            <a:ln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aphicFrame>
        <p:nvGraphicFramePr>
          <p:cNvPr id="62" name="Obje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7719337"/>
              </p:ext>
            </p:extLst>
          </p:nvPr>
        </p:nvGraphicFramePr>
        <p:xfrm>
          <a:off x="6985000" y="2892425"/>
          <a:ext cx="12192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" name="Equation" r:id="rId4" imgW="990360" imgH="444240" progId="Equation.DSMT4">
                  <p:embed/>
                </p:oleObj>
              </mc:Choice>
              <mc:Fallback>
                <p:oleObj name="Equation" r:id="rId4" imgW="9903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0" y="2892425"/>
                        <a:ext cx="12192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4217004"/>
              </p:ext>
            </p:extLst>
          </p:nvPr>
        </p:nvGraphicFramePr>
        <p:xfrm>
          <a:off x="7023408" y="2492751"/>
          <a:ext cx="72548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" name="Equation" r:id="rId6" imgW="266400" imgH="228600" progId="Equation.DSMT4">
                  <p:embed/>
                </p:oleObj>
              </mc:Choice>
              <mc:Fallback>
                <p:oleObj name="Equation" r:id="rId6" imgW="2664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3408" y="2492751"/>
                        <a:ext cx="725487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856787"/>
              </p:ext>
            </p:extLst>
          </p:nvPr>
        </p:nvGraphicFramePr>
        <p:xfrm>
          <a:off x="2351072" y="4197039"/>
          <a:ext cx="809581" cy="527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" name="Equation" r:id="rId8" imgW="571320" imgH="457200" progId="Equation.DSMT4">
                  <p:embed/>
                </p:oleObj>
              </mc:Choice>
              <mc:Fallback>
                <p:oleObj name="Equation" r:id="rId8" imgW="5713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72" y="4197039"/>
                        <a:ext cx="809581" cy="5277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4123097"/>
              </p:ext>
            </p:extLst>
          </p:nvPr>
        </p:nvGraphicFramePr>
        <p:xfrm>
          <a:off x="4269579" y="4139890"/>
          <a:ext cx="713804" cy="499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8" name="Equation" r:id="rId10" imgW="533160" imgH="457200" progId="Equation.DSMT4">
                  <p:embed/>
                </p:oleObj>
              </mc:Choice>
              <mc:Fallback>
                <p:oleObj name="Equation" r:id="rId10" imgW="5331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9579" y="4139890"/>
                        <a:ext cx="713804" cy="4992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596071"/>
              </p:ext>
            </p:extLst>
          </p:nvPr>
        </p:nvGraphicFramePr>
        <p:xfrm>
          <a:off x="5794375" y="4205288"/>
          <a:ext cx="70008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9" name="Equation" r:id="rId12" imgW="520560" imgH="482400" progId="Equation.DSMT4">
                  <p:embed/>
                </p:oleObj>
              </mc:Choice>
              <mc:Fallback>
                <p:oleObj name="Equation" r:id="rId12" imgW="5205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75" y="4205288"/>
                        <a:ext cx="700088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816110"/>
              </p:ext>
            </p:extLst>
          </p:nvPr>
        </p:nvGraphicFramePr>
        <p:xfrm>
          <a:off x="7290108" y="4183353"/>
          <a:ext cx="721575" cy="528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0" name="Equation" r:id="rId14" imgW="507960" imgH="457200" progId="Equation.DSMT4">
                  <p:embed/>
                </p:oleObj>
              </mc:Choice>
              <mc:Fallback>
                <p:oleObj name="Equation" r:id="rId14" imgW="5079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0108" y="4183353"/>
                        <a:ext cx="721575" cy="5286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4843817"/>
              </p:ext>
            </p:extLst>
          </p:nvPr>
        </p:nvGraphicFramePr>
        <p:xfrm>
          <a:off x="6759574" y="5995954"/>
          <a:ext cx="713705" cy="504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" name="Equation" r:id="rId16" imgW="558720" imgH="482400" progId="Equation.DSMT4">
                  <p:embed/>
                </p:oleObj>
              </mc:Choice>
              <mc:Fallback>
                <p:oleObj name="Equation" r:id="rId16" imgW="5587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9574" y="5995954"/>
                        <a:ext cx="713705" cy="5048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itre 7"/>
          <p:cNvSpPr txBox="1">
            <a:spLocks/>
          </p:cNvSpPr>
          <p:nvPr/>
        </p:nvSpPr>
        <p:spPr>
          <a:xfrm>
            <a:off x="2534731" y="620688"/>
            <a:ext cx="630670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Problem 1 (</a:t>
            </a:r>
            <a:r>
              <a:rPr lang="en-US" sz="1600" b="0" dirty="0"/>
              <a:t>1 (different states) |𝑠𝑒𝑞𝑢𝑒𝑛𝑐𝑒,  𝑇𝑂𝑈|</a:t>
            </a:r>
            <a:r>
              <a:rPr lang="en-US" sz="1600" b="0" dirty="0" smtClean="0"/>
              <a:t>𝑇𝐸𝐶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37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240476" y="2276872"/>
            <a:ext cx="32458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T=15, Process </a:t>
            </a:r>
            <a:r>
              <a:rPr lang="en-US" dirty="0"/>
              <a:t>times= </a:t>
            </a:r>
            <a:r>
              <a:rPr lang="en-US" dirty="0" smtClean="0"/>
              <a:t>{2,1,2</a:t>
            </a:r>
            <a:r>
              <a:rPr lang="en-US" dirty="0"/>
              <a:t>}</a:t>
            </a:r>
          </a:p>
          <a:p>
            <a:r>
              <a:rPr lang="en-US" dirty="0"/>
              <a:t>Transition time for turning on= 2</a:t>
            </a:r>
          </a:p>
          <a:p>
            <a:r>
              <a:rPr lang="en-US" dirty="0"/>
              <a:t>Transition time for turning off= 1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au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58618774"/>
                  </p:ext>
                </p:extLst>
              </p:nvPr>
            </p:nvGraphicFramePr>
            <p:xfrm>
              <a:off x="314501" y="3356992"/>
              <a:ext cx="9502297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5393"/>
                    <a:gridCol w="576064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9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15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b="0" i="1" dirty="0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fr-FR" b="0" i="1" dirty="0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 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OFF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140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fr-FR" sz="1400" b="0" i="1" smtClean="0">
                                    <a:latin typeface="Cambria Math" panose="02040503050406030204" pitchFamily="18" charset="0"/>
                                  </a:rPr>
                                  <m:t>𝑢𝑟𝑛</m:t>
                                </m:r>
                                <m:r>
                                  <a:rPr lang="fr-FR" sz="1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fr-FR" sz="1400" b="0" i="1" smtClean="0">
                                    <a:latin typeface="Cambria Math" panose="02040503050406030204" pitchFamily="18" charset="0"/>
                                  </a:rPr>
                                  <m:t>𝑜𝑛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140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fr-FR" sz="1400" b="0" i="1" smtClean="0">
                                    <a:latin typeface="Cambria Math" panose="02040503050406030204" pitchFamily="18" charset="0"/>
                                  </a:rPr>
                                  <m:t>𝑑𝑙𝑒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140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fr-FR" sz="1400" b="0" i="1" smtClean="0">
                                    <a:latin typeface="Cambria Math" panose="02040503050406030204" pitchFamily="18" charset="0"/>
                                  </a:rPr>
                                  <m:t>𝑢𝑟𝑛</m:t>
                                </m:r>
                                <m:r>
                                  <a:rPr lang="fr-FR" sz="14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fr-FR" sz="1400" b="0" i="1" smtClean="0">
                                    <a:latin typeface="Cambria Math" panose="02040503050406030204" pitchFamily="18" charset="0"/>
                                  </a:rPr>
                                  <m:t>𝑜𝑓𝑓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Sequence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solidFill>
                                <a:srgbClr val="00B050"/>
                              </a:solidFill>
                            </a:rPr>
                            <a:t>Off</a:t>
                          </a:r>
                          <a:endParaRPr lang="en-US" sz="16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solidFill>
                                <a:srgbClr val="00B050"/>
                              </a:solidFill>
                            </a:rPr>
                            <a:t>Ton</a:t>
                          </a:r>
                          <a:endParaRPr lang="en-US" sz="16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solidFill>
                                <a:srgbClr val="00B050"/>
                              </a:solidFill>
                            </a:rPr>
                            <a:t>Ton</a:t>
                          </a:r>
                          <a:endParaRPr lang="en-US" sz="16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B050"/>
                              </a:solidFill>
                            </a:rPr>
                            <a:t>j1</a:t>
                          </a:r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B050"/>
                              </a:solidFill>
                            </a:rPr>
                            <a:t>j1</a:t>
                          </a:r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B050"/>
                              </a:solidFill>
                            </a:rPr>
                            <a:t>j2</a:t>
                          </a:r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B050"/>
                              </a:solidFill>
                            </a:rPr>
                            <a:t>j3</a:t>
                          </a:r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B050"/>
                              </a:solidFill>
                            </a:rPr>
                            <a:t>j3</a:t>
                          </a:r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err="1" smtClean="0">
                              <a:solidFill>
                                <a:srgbClr val="00B050"/>
                              </a:solidFill>
                            </a:rPr>
                            <a:t>Toff</a:t>
                          </a:r>
                          <a:endParaRPr lang="en-US" sz="16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solidFill>
                                <a:srgbClr val="00B050"/>
                              </a:solidFill>
                            </a:rPr>
                            <a:t>Off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solidFill>
                                <a:srgbClr val="00B050"/>
                              </a:solidFill>
                            </a:rPr>
                            <a:t>Off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solidFill>
                                <a:srgbClr val="00B050"/>
                              </a:solidFill>
                            </a:rPr>
                            <a:t>Off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solidFill>
                                <a:srgbClr val="00B050"/>
                              </a:solidFill>
                            </a:rPr>
                            <a:t>Off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solidFill>
                                <a:srgbClr val="00B050"/>
                              </a:solidFill>
                            </a:rPr>
                            <a:t>Off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solidFill>
                                <a:srgbClr val="00B050"/>
                              </a:solidFill>
                            </a:rPr>
                            <a:t>Off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solidFill>
                                <a:srgbClr val="00B050"/>
                              </a:solidFill>
                            </a:rPr>
                            <a:t>Off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au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58618774"/>
                  </p:ext>
                </p:extLst>
              </p:nvPr>
            </p:nvGraphicFramePr>
            <p:xfrm>
              <a:off x="314501" y="3356992"/>
              <a:ext cx="9502297" cy="2966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65393"/>
                    <a:gridCol w="576064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  <a:gridCol w="504056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9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15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46" t="-108197" r="-598214" b="-6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 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7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5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3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OFF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46" t="-308197" r="-598214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ON</a:t>
                          </a:r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46" t="-508197" r="-598214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446" t="-608197" r="-598214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>
                        <a:solidFill>
                          <a:srgbClr val="00B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Sequence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solidFill>
                                <a:srgbClr val="00B050"/>
                              </a:solidFill>
                            </a:rPr>
                            <a:t>Off</a:t>
                          </a:r>
                          <a:endParaRPr lang="en-US" sz="16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solidFill>
                                <a:srgbClr val="00B050"/>
                              </a:solidFill>
                            </a:rPr>
                            <a:t>Ton</a:t>
                          </a:r>
                          <a:endParaRPr lang="en-US" sz="16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solidFill>
                                <a:srgbClr val="00B050"/>
                              </a:solidFill>
                            </a:rPr>
                            <a:t>Ton</a:t>
                          </a:r>
                          <a:endParaRPr lang="en-US" sz="16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B050"/>
                              </a:solidFill>
                            </a:rPr>
                            <a:t>j1</a:t>
                          </a:r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B050"/>
                              </a:solidFill>
                            </a:rPr>
                            <a:t>j1</a:t>
                          </a:r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B050"/>
                              </a:solidFill>
                            </a:rPr>
                            <a:t>j2</a:t>
                          </a:r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B050"/>
                              </a:solidFill>
                            </a:rPr>
                            <a:t>j3</a:t>
                          </a:r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B050"/>
                              </a:solidFill>
                            </a:rPr>
                            <a:t>j3</a:t>
                          </a:r>
                          <a:endParaRPr lang="en-US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err="1" smtClean="0">
                              <a:solidFill>
                                <a:srgbClr val="00B050"/>
                              </a:solidFill>
                            </a:rPr>
                            <a:t>Toff</a:t>
                          </a:r>
                          <a:endParaRPr lang="en-US" sz="16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solidFill>
                                <a:srgbClr val="00B050"/>
                              </a:solidFill>
                            </a:rPr>
                            <a:t>Off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solidFill>
                                <a:srgbClr val="00B050"/>
                              </a:solidFill>
                            </a:rPr>
                            <a:t>Off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solidFill>
                                <a:srgbClr val="00B050"/>
                              </a:solidFill>
                            </a:rPr>
                            <a:t>Off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solidFill>
                                <a:srgbClr val="00B050"/>
                              </a:solidFill>
                            </a:rPr>
                            <a:t>Off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solidFill>
                                <a:srgbClr val="00B050"/>
                              </a:solidFill>
                            </a:rPr>
                            <a:t>Off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solidFill>
                                <a:srgbClr val="00B050"/>
                              </a:solidFill>
                            </a:rPr>
                            <a:t>Off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solidFill>
                                <a:srgbClr val="00B050"/>
                              </a:solidFill>
                            </a:rPr>
                            <a:t>Off</a:t>
                          </a:r>
                          <a:endParaRPr lang="en-US" sz="18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23" name="ZoneTexte 22"/>
          <p:cNvSpPr txBox="1"/>
          <p:nvPr/>
        </p:nvSpPr>
        <p:spPr>
          <a:xfrm>
            <a:off x="1561752" y="6372036"/>
            <a:ext cx="7639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energy cost= [</a:t>
            </a:r>
            <a:r>
              <a:rPr lang="en-US" dirty="0">
                <a:solidFill>
                  <a:srgbClr val="FF0000"/>
                </a:solidFill>
              </a:rPr>
              <a:t>0</a:t>
            </a:r>
            <a:r>
              <a:rPr lang="en-US" dirty="0"/>
              <a:t>*(</a:t>
            </a:r>
            <a:r>
              <a:rPr lang="en-US" dirty="0" smtClean="0"/>
              <a:t>0+2+5+4+6+1+3+2)+</a:t>
            </a:r>
            <a:r>
              <a:rPr lang="en-US" dirty="0">
                <a:solidFill>
                  <a:srgbClr val="FF0000"/>
                </a:solidFill>
              </a:rPr>
              <a:t>8</a:t>
            </a:r>
            <a:r>
              <a:rPr lang="en-US" dirty="0"/>
              <a:t>*(3+2)+</a:t>
            </a:r>
            <a:r>
              <a:rPr lang="en-US" dirty="0">
                <a:solidFill>
                  <a:srgbClr val="FF0000"/>
                </a:solidFill>
              </a:rPr>
              <a:t>6</a:t>
            </a:r>
            <a:r>
              <a:rPr lang="en-US" dirty="0" smtClean="0"/>
              <a:t>*(5+4+2+3+4)+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*(7)]=155</a:t>
            </a:r>
            <a:endParaRPr lang="en-US" dirty="0"/>
          </a:p>
        </p:txBody>
      </p:sp>
      <p:sp>
        <p:nvSpPr>
          <p:cNvPr id="24" name="Flèche droite 23"/>
          <p:cNvSpPr/>
          <p:nvPr/>
        </p:nvSpPr>
        <p:spPr>
          <a:xfrm>
            <a:off x="919201" y="6494919"/>
            <a:ext cx="642551" cy="12356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" name="Obje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034373"/>
              </p:ext>
            </p:extLst>
          </p:nvPr>
        </p:nvGraphicFramePr>
        <p:xfrm>
          <a:off x="5169024" y="2149148"/>
          <a:ext cx="2482850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4" imgW="1054080" imgH="698400" progId="Equation.DSMT4">
                  <p:embed/>
                </p:oleObj>
              </mc:Choice>
              <mc:Fallback>
                <p:oleObj name="Equation" r:id="rId4" imgW="10540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9024" y="2149148"/>
                        <a:ext cx="2482850" cy="1036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Problem 1: 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Definition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29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48544" y="1856031"/>
            <a:ext cx="1272336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 dirty="0" err="1">
                <a:solidFill>
                  <a:prstClr val="black"/>
                </a:solidFill>
                <a:cs typeface="Arial" panose="020B0604020202020204" pitchFamily="34" charset="0"/>
              </a:rPr>
              <a:t>Parameters</a:t>
            </a:r>
            <a:endParaRPr lang="fr-FR" b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76536" y="4578348"/>
            <a:ext cx="190289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 dirty="0">
                <a:solidFill>
                  <a:prstClr val="black"/>
                </a:solidFill>
                <a:cs typeface="Arial" panose="020B0604020202020204" pitchFamily="34" charset="0"/>
              </a:rPr>
              <a:t>Decision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Espace réservé du contenu 2"/>
              <p:cNvSpPr txBox="1">
                <a:spLocks/>
              </p:cNvSpPr>
              <p:nvPr/>
            </p:nvSpPr>
            <p:spPr bwMode="auto">
              <a:xfrm>
                <a:off x="1340214" y="2268691"/>
                <a:ext cx="6982326" cy="2110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>
                <a:lvl1pPr marL="342900" indent="-3429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1pPr>
                <a:lvl2pPr marL="742950" indent="-28575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4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2pPr>
                <a:lvl3pPr marL="11430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3pPr>
                <a:lvl4pPr marL="16002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4pPr>
                <a:lvl5pPr marL="20574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1600" b="1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𝒔</m:t>
                    </m:r>
                  </m:oMath>
                </a14:m>
                <a:r>
                  <a:rPr lang="en-US" sz="1600" dirty="0">
                    <a:cs typeface="Times New Roman" panose="02020603050405020304" pitchFamily="18" charset="0"/>
                  </a:rPr>
                  <a:t>: </a:t>
                </a:r>
                <a:r>
                  <a:rPr lang="en-US" sz="1600" dirty="0">
                    <a:cs typeface="Arial" panose="020B0604020202020204" pitchFamily="34" charset="0"/>
                  </a:rPr>
                  <a:t>states of machine (off, idle, on)</a:t>
                </a:r>
              </a:p>
              <a:p>
                <a14:m>
                  <m:oMath xmlns:m="http://schemas.openxmlformats.org/officeDocument/2006/math">
                    <m:r>
                      <a:rPr lang="en-US" sz="1600" b="1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𝒏</m:t>
                    </m:r>
                  </m:oMath>
                </a14:m>
                <a:r>
                  <a:rPr lang="en-US" sz="1600" dirty="0">
                    <a:cs typeface="Times New Roman" panose="02020603050405020304" pitchFamily="18" charset="0"/>
                  </a:rPr>
                  <a:t>: </a:t>
                </a:r>
                <a:r>
                  <a:rPr lang="en-US" sz="1600" dirty="0">
                    <a:cs typeface="Arial" panose="020B0604020202020204" pitchFamily="34" charset="0"/>
                  </a:rPr>
                  <a:t>number of jobs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𝒔</m:t>
                        </m:r>
                      </m:sub>
                    </m:sSub>
                  </m:oMath>
                </a14:m>
                <a:r>
                  <a:rPr lang="en-US" sz="1600" dirty="0">
                    <a:cs typeface="Times New Roman" panose="02020603050405020304" pitchFamily="18" charset="0"/>
                  </a:rPr>
                  <a:t>: </a:t>
                </a:r>
                <a:r>
                  <a:rPr lang="en-US" sz="1600" dirty="0">
                    <a:cs typeface="Arial" panose="020B0604020202020204" pitchFamily="34" charset="0"/>
                  </a:rPr>
                  <a:t>amount of energy consumption during state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endParaRPr lang="en-US" sz="1600" i="1" dirty="0"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𝒔𝒔</m:t>
                        </m:r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r>
                  <a:rPr lang="en-US" sz="1600" dirty="0">
                    <a:cs typeface="Times New Roman" panose="02020603050405020304" pitchFamily="18" charset="0"/>
                  </a:rPr>
                  <a:t>: </a:t>
                </a:r>
                <a:r>
                  <a:rPr lang="en-US" sz="1600" dirty="0">
                    <a:cs typeface="Arial" panose="020B0604020202020204" pitchFamily="34" charset="0"/>
                  </a:rPr>
                  <a:t>amount of energy consumption during transition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𝑠𝑠</m:t>
                    </m:r>
                    <m:r>
                      <a:rPr lang="en-US" sz="1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’</m:t>
                    </m:r>
                  </m:oMath>
                </a14:m>
                <a:endParaRPr lang="en-US" sz="1600" i="1" dirty="0"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sz="1600" dirty="0">
                    <a:cs typeface="Times New Roman" panose="02020603050405020304" pitchFamily="18" charset="0"/>
                  </a:rPr>
                  <a:t>: </a:t>
                </a:r>
                <a:r>
                  <a:rPr lang="en-US" sz="1600" dirty="0">
                    <a:cs typeface="Arial" panose="020B0604020202020204" pitchFamily="34" charset="0"/>
                  </a:rPr>
                  <a:t>energy cost in period</a:t>
                </a:r>
                <a:r>
                  <a:rPr lang="en-US" sz="16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endParaRPr lang="en-US" sz="1600" i="1" dirty="0"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</m:oMath>
                </a14:m>
                <a:r>
                  <a:rPr lang="en-US" sz="1600" dirty="0">
                    <a:cs typeface="Times New Roman" panose="02020603050405020304" pitchFamily="18" charset="0"/>
                  </a:rPr>
                  <a:t>: </a:t>
                </a:r>
                <a:r>
                  <a:rPr lang="en-US" sz="1600" dirty="0">
                    <a:cs typeface="Arial" panose="020B0604020202020204" pitchFamily="34" charset="0"/>
                  </a:rPr>
                  <a:t>processing time of job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𝑗</m:t>
                    </m:r>
                  </m:oMath>
                </a14:m>
                <a:endParaRPr lang="en-US" sz="1600" i="1" dirty="0"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b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𝒔𝒔</m:t>
                        </m:r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′</m:t>
                        </m:r>
                      </m:sub>
                    </m:sSub>
                  </m:oMath>
                </a14:m>
                <a:r>
                  <a:rPr lang="en-US" sz="1600" dirty="0">
                    <a:cs typeface="Times New Roman" panose="02020603050405020304" pitchFamily="18" charset="0"/>
                  </a:rPr>
                  <a:t>: </a:t>
                </a:r>
                <a:r>
                  <a:rPr lang="en-US" sz="1600" dirty="0">
                    <a:cs typeface="Arial" panose="020B0604020202020204" pitchFamily="34" charset="0"/>
                  </a:rPr>
                  <a:t>number of required periods for switching from state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1600" dirty="0"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cs typeface="Arial" panose="020B0604020202020204" pitchFamily="34" charset="0"/>
                  </a:rPr>
                  <a:t>to</a:t>
                </a:r>
                <a:r>
                  <a:rPr lang="en-US" sz="16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sz="1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’</m:t>
                    </m:r>
                  </m:oMath>
                </a14:m>
                <a:endParaRPr lang="en-US" sz="1600" i="1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Espace réservé du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40214" y="2268691"/>
                <a:ext cx="6982326" cy="2110384"/>
              </a:xfrm>
              <a:prstGeom prst="rect">
                <a:avLst/>
              </a:prstGeom>
              <a:blipFill rotWithShape="0">
                <a:blip r:embed="rId2"/>
                <a:stretch>
                  <a:fillRect l="-349" t="-867" b="-549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ce réservé du contenu 2"/>
              <p:cNvSpPr txBox="1">
                <a:spLocks/>
              </p:cNvSpPr>
              <p:nvPr/>
            </p:nvSpPr>
            <p:spPr bwMode="auto">
              <a:xfrm>
                <a:off x="1318260" y="4991008"/>
                <a:ext cx="5938996" cy="17410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/>
              </a:bodyPr>
              <a:lstStyle>
                <a:lvl1pPr marL="342900" indent="-3429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1pPr>
                <a:lvl2pPr marL="742950" indent="-28575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2pPr>
                <a:lvl3pPr marL="11430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3pPr>
                <a:lvl4pPr marL="16002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4pPr>
                <a:lvl5pPr marL="2057400" indent="-228600" algn="l" defTabSz="457200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MS PGothic" panose="020B0600070205080204" pitchFamily="34" charset="-128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 b="1" i="1">
                            <a:latin typeface="Cambria Math" panose="02040503050406030204" pitchFamily="18" charset="0"/>
                          </a:rPr>
                          <m:t>𝜶</m:t>
                        </m:r>
                      </m:e>
                      <m:sub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𝒔</m:t>
                        </m:r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sz="1600" dirty="0">
                    <a:cs typeface="Times New Roman" panose="02020603050405020304" pitchFamily="18" charset="0"/>
                  </a:rPr>
                  <a:t>: </a:t>
                </a:r>
                <a:r>
                  <a:rPr lang="en-US" sz="1600" dirty="0">
                    <a:cs typeface="Arial" panose="020B0604020202020204" pitchFamily="34" charset="0"/>
                  </a:rPr>
                  <a:t>machine is in state </a:t>
                </a:r>
                <a:r>
                  <a:rPr lang="en-US" sz="1600" i="1" dirty="0">
                    <a:cs typeface="Arial" panose="020B0604020202020204" pitchFamily="34" charset="0"/>
                  </a:rPr>
                  <a:t>s</a:t>
                </a:r>
                <a:r>
                  <a:rPr lang="en-US" sz="1600" dirty="0">
                    <a:cs typeface="Arial" panose="020B0604020202020204" pitchFamily="34" charset="0"/>
                  </a:rPr>
                  <a:t> during period</a:t>
                </a:r>
                <a:r>
                  <a:rPr lang="en-US" sz="1600" dirty="0">
                    <a:cs typeface="Times New Roman" panose="02020603050405020304" pitchFamily="18" charset="0"/>
                  </a:rPr>
                  <a:t> </a:t>
                </a:r>
                <a:r>
                  <a:rPr lang="en-US" sz="1600" i="1" dirty="0">
                    <a:cs typeface="Times New Roman" panose="02020603050405020304" pitchFamily="18" charset="0"/>
                  </a:rPr>
                  <a:t>p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1600" b="1" i="1">
                            <a:latin typeface="Cambria Math" panose="02040503050406030204" pitchFamily="18" charset="0"/>
                          </a:rPr>
                          <m:t>𝜷</m:t>
                        </m:r>
                      </m:e>
                      <m:sub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𝒔</m:t>
                        </m:r>
                        <m:sSup>
                          <m:sSupPr>
                            <m:ctrlPr>
                              <a:rPr lang="fr-FR" sz="16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sz="1600" b="1" i="1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  <m:sup>
                            <m:r>
                              <a:rPr lang="fr-FR" sz="1600" b="1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sz="1600" dirty="0">
                    <a:cs typeface="Times New Roman" panose="02020603050405020304" pitchFamily="18" charset="0"/>
                  </a:rPr>
                  <a:t>: </a:t>
                </a:r>
                <a:r>
                  <a:rPr lang="en-US" sz="1600" dirty="0">
                    <a:cs typeface="Arial" panose="020B0604020202020204" pitchFamily="34" charset="0"/>
                  </a:rPr>
                  <a:t>machine is in transition </a:t>
                </a:r>
                <a:r>
                  <a:rPr lang="en-US" sz="1600" i="1" dirty="0" err="1">
                    <a:cs typeface="Times New Roman" panose="02020603050405020304" pitchFamily="18" charset="0"/>
                  </a:rPr>
                  <a:t>ss’</a:t>
                </a:r>
                <a:r>
                  <a:rPr lang="en-US" sz="1600" dirty="0"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cs typeface="Arial" panose="020B0604020202020204" pitchFamily="34" charset="0"/>
                  </a:rPr>
                  <a:t>during period </a:t>
                </a:r>
                <a:r>
                  <a:rPr lang="en-US" sz="1600" i="1" dirty="0" smtClean="0">
                    <a:cs typeface="Times New Roman" panose="02020603050405020304" pitchFamily="18" charset="0"/>
                  </a:rPr>
                  <a:t>p</a:t>
                </a:r>
              </a:p>
              <a:p>
                <a:endParaRPr lang="en-US" sz="1600" i="1" dirty="0"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sz="1600" dirty="0">
                    <a:cs typeface="Times New Roman" panose="02020603050405020304" pitchFamily="18" charset="0"/>
                  </a:rPr>
                  <a:t>: </a:t>
                </a:r>
                <a:r>
                  <a:rPr lang="en-US" sz="1600" dirty="0">
                    <a:cs typeface="Arial" panose="020B0604020202020204" pitchFamily="34" charset="0"/>
                  </a:rPr>
                  <a:t>job</a:t>
                </a:r>
                <a:r>
                  <a:rPr lang="en-US" sz="1600" dirty="0">
                    <a:cs typeface="Times New Roman" panose="02020603050405020304" pitchFamily="18" charset="0"/>
                  </a:rPr>
                  <a:t> </a:t>
                </a:r>
                <a:r>
                  <a:rPr lang="en-US" sz="1600" i="1" dirty="0">
                    <a:cs typeface="Times New Roman" panose="02020603050405020304" pitchFamily="18" charset="0"/>
                  </a:rPr>
                  <a:t>j </a:t>
                </a:r>
                <a:r>
                  <a:rPr lang="en-US" sz="1600" dirty="0">
                    <a:cs typeface="Arial" panose="020B0604020202020204" pitchFamily="34" charset="0"/>
                  </a:rPr>
                  <a:t>is processed during period </a:t>
                </a:r>
                <a:r>
                  <a:rPr lang="en-US" sz="1600" i="1" dirty="0">
                    <a:cs typeface="Times New Roman" panose="02020603050405020304" pitchFamily="18" charset="0"/>
                  </a:rPr>
                  <a:t>p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1600" b="1" i="1">
                            <a:latin typeface="Cambria Math" panose="02040503050406030204" pitchFamily="18" charset="0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en-US" sz="1600" dirty="0">
                    <a:cs typeface="Times New Roman" panose="02020603050405020304" pitchFamily="18" charset="0"/>
                  </a:rPr>
                  <a:t>: </a:t>
                </a:r>
                <a:r>
                  <a:rPr lang="en-US" sz="1600" dirty="0">
                    <a:cs typeface="Arial" panose="020B0604020202020204" pitchFamily="34" charset="0"/>
                  </a:rPr>
                  <a:t>job</a:t>
                </a:r>
                <a:r>
                  <a:rPr lang="en-US" sz="1600" dirty="0">
                    <a:cs typeface="Times New Roman" panose="02020603050405020304" pitchFamily="18" charset="0"/>
                  </a:rPr>
                  <a:t> </a:t>
                </a:r>
                <a:r>
                  <a:rPr lang="en-US" sz="1600" i="1" dirty="0">
                    <a:cs typeface="Times New Roman" panose="02020603050405020304" pitchFamily="18" charset="0"/>
                  </a:rPr>
                  <a:t>j</a:t>
                </a:r>
                <a:r>
                  <a:rPr lang="en-US" sz="1600" dirty="0"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cs typeface="Arial" panose="020B0604020202020204" pitchFamily="34" charset="0"/>
                  </a:rPr>
                  <a:t>begins to be processed in period </a:t>
                </a:r>
                <a:r>
                  <a:rPr lang="en-US" sz="1600" i="1" dirty="0">
                    <a:cs typeface="Times New Roman" panose="02020603050405020304" pitchFamily="18" charset="0"/>
                  </a:rPr>
                  <a:t>p</a:t>
                </a:r>
              </a:p>
              <a:p>
                <a:pPr marL="0" indent="0">
                  <a:buNone/>
                </a:pPr>
                <a:endParaRPr lang="en-US" sz="1800" i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7" name="Espace réservé du contenu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18260" y="4991008"/>
                <a:ext cx="5938996" cy="1741052"/>
              </a:xfrm>
              <a:prstGeom prst="rect">
                <a:avLst/>
              </a:prstGeom>
              <a:blipFill rotWithShape="0">
                <a:blip r:embed="rId3"/>
                <a:stretch>
                  <a:fillRect l="-411" t="-70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Initial model (</a:t>
            </a:r>
            <a:r>
              <a:rPr lang="en-US" dirty="0" err="1">
                <a:solidFill>
                  <a:schemeClr val="tx2"/>
                </a:solidFill>
                <a:cs typeface="Times New Roman" panose="02020603050405020304" pitchFamily="18" charset="0"/>
              </a:rPr>
              <a:t>Shrouf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 et al.(2014))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66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>
          <a:xfrm>
            <a:off x="3594094" y="2964121"/>
            <a:ext cx="29588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cs typeface="Times New Roman" panose="02020603050405020304" pitchFamily="18" charset="0"/>
              </a:rPr>
              <a:t>Jobs </a:t>
            </a:r>
            <a:r>
              <a:rPr lang="fr-FR" sz="1600" dirty="0" err="1" smtClean="0">
                <a:cs typeface="Times New Roman" panose="02020603050405020304" pitchFamily="18" charset="0"/>
              </a:rPr>
              <a:t>process</a:t>
            </a:r>
            <a:r>
              <a:rPr lang="fr-FR" sz="1600" dirty="0" smtClean="0">
                <a:cs typeface="Times New Roman" panose="02020603050405020304" pitchFamily="18" charset="0"/>
              </a:rPr>
              <a:t> in a </a:t>
            </a:r>
            <a:r>
              <a:rPr lang="fr-FR" sz="1600" dirty="0" err="1" smtClean="0">
                <a:cs typeface="Times New Roman" panose="02020603050405020304" pitchFamily="18" charset="0"/>
              </a:rPr>
              <a:t>processing</a:t>
            </a:r>
            <a:r>
              <a:rPr lang="fr-FR" sz="1600" dirty="0" smtClean="0">
                <a:cs typeface="Times New Roman" panose="02020603050405020304" pitchFamily="18" charset="0"/>
              </a:rPr>
              <a:t> state</a:t>
            </a:r>
            <a:endParaRPr lang="fr-FR" sz="1600" dirty="0">
              <a:cs typeface="Times New Roman" panose="02020603050405020304" pitchFamily="18" charset="0"/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2959789" y="3102383"/>
            <a:ext cx="4902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4399949" y="3560852"/>
            <a:ext cx="39363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cs typeface="Times New Roman" panose="02020603050405020304" pitchFamily="18" charset="0"/>
              </a:rPr>
              <a:t>Machine has unique state </a:t>
            </a:r>
            <a:r>
              <a:rPr lang="fr-FR" sz="1600" dirty="0" err="1" smtClean="0">
                <a:cs typeface="Times New Roman" panose="02020603050405020304" pitchFamily="18" charset="0"/>
              </a:rPr>
              <a:t>during</a:t>
            </a:r>
            <a:r>
              <a:rPr lang="fr-FR" sz="1600" dirty="0" smtClean="0">
                <a:cs typeface="Times New Roman" panose="02020603050405020304" pitchFamily="18" charset="0"/>
              </a:rPr>
              <a:t> </a:t>
            </a:r>
            <a:r>
              <a:rPr lang="fr-FR" sz="1600" dirty="0" err="1" smtClean="0">
                <a:cs typeface="Times New Roman" panose="02020603050405020304" pitchFamily="18" charset="0"/>
              </a:rPr>
              <a:t>each</a:t>
            </a:r>
            <a:r>
              <a:rPr lang="fr-FR" sz="1600" dirty="0" smtClean="0">
                <a:cs typeface="Times New Roman" panose="02020603050405020304" pitchFamily="18" charset="0"/>
              </a:rPr>
              <a:t> </a:t>
            </a:r>
            <a:r>
              <a:rPr lang="fr-FR" sz="1600" dirty="0" err="1" smtClean="0">
                <a:cs typeface="Times New Roman" panose="02020603050405020304" pitchFamily="18" charset="0"/>
              </a:rPr>
              <a:t>period</a:t>
            </a:r>
            <a:endParaRPr lang="fr-FR" sz="1600" dirty="0">
              <a:cs typeface="Times New Roman" panose="02020603050405020304" pitchFamily="18" charset="0"/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>
            <a:off x="3679869" y="3749268"/>
            <a:ext cx="432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6419646" y="4412772"/>
            <a:ext cx="37444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 smtClean="0">
                <a:cs typeface="Times New Roman" panose="02020603050405020304" pitchFamily="18" charset="0"/>
              </a:rPr>
              <a:t>Limit</a:t>
            </a:r>
            <a:r>
              <a:rPr lang="fr-FR" sz="1600" dirty="0" smtClean="0">
                <a:cs typeface="Times New Roman" panose="02020603050405020304" pitchFamily="18" charset="0"/>
              </a:rPr>
              <a:t> state of machine in </a:t>
            </a:r>
            <a:r>
              <a:rPr lang="fr-FR" sz="1600" dirty="0" err="1" smtClean="0">
                <a:cs typeface="Times New Roman" panose="02020603050405020304" pitchFamily="18" charset="0"/>
              </a:rPr>
              <a:t>each</a:t>
            </a:r>
            <a:r>
              <a:rPr lang="fr-FR" sz="1600" dirty="0" smtClean="0">
                <a:cs typeface="Times New Roman" panose="02020603050405020304" pitchFamily="18" charset="0"/>
              </a:rPr>
              <a:t> </a:t>
            </a:r>
            <a:r>
              <a:rPr lang="fr-FR" sz="1600" dirty="0" err="1" smtClean="0">
                <a:cs typeface="Times New Roman" panose="02020603050405020304" pitchFamily="18" charset="0"/>
              </a:rPr>
              <a:t>period</a:t>
            </a:r>
            <a:r>
              <a:rPr lang="fr-FR" sz="1600" dirty="0" smtClean="0">
                <a:cs typeface="Times New Roman" panose="02020603050405020304" pitchFamily="18" charset="0"/>
              </a:rPr>
              <a:t> </a:t>
            </a:r>
            <a:r>
              <a:rPr lang="fr-FR" sz="1600" dirty="0" err="1" smtClean="0">
                <a:cs typeface="Times New Roman" panose="02020603050405020304" pitchFamily="18" charset="0"/>
              </a:rPr>
              <a:t>based</a:t>
            </a:r>
            <a:r>
              <a:rPr lang="fr-FR" sz="1600" dirty="0" smtClean="0">
                <a:cs typeface="Times New Roman" panose="02020603050405020304" pitchFamily="18" charset="0"/>
              </a:rPr>
              <a:t> on the </a:t>
            </a:r>
            <a:r>
              <a:rPr lang="fr-FR" sz="1600" dirty="0" err="1" smtClean="0">
                <a:cs typeface="Times New Roman" panose="02020603050405020304" pitchFamily="18" charset="0"/>
              </a:rPr>
              <a:t>its</a:t>
            </a:r>
            <a:r>
              <a:rPr lang="fr-FR" sz="1600" dirty="0" smtClean="0">
                <a:cs typeface="Times New Roman" panose="02020603050405020304" pitchFamily="18" charset="0"/>
              </a:rPr>
              <a:t> state </a:t>
            </a:r>
            <a:r>
              <a:rPr lang="fr-FR" sz="1600" dirty="0" err="1" smtClean="0">
                <a:cs typeface="Times New Roman" panose="02020603050405020304" pitchFamily="18" charset="0"/>
              </a:rPr>
              <a:t>during</a:t>
            </a:r>
            <a:r>
              <a:rPr lang="fr-FR" sz="1600" dirty="0" smtClean="0">
                <a:cs typeface="Times New Roman" panose="02020603050405020304" pitchFamily="18" charset="0"/>
              </a:rPr>
              <a:t> </a:t>
            </a:r>
            <a:r>
              <a:rPr lang="fr-FR" sz="1600" dirty="0" err="1" smtClean="0">
                <a:cs typeface="Times New Roman" panose="02020603050405020304" pitchFamily="18" charset="0"/>
              </a:rPr>
              <a:t>previous</a:t>
            </a:r>
            <a:r>
              <a:rPr lang="fr-FR" sz="1600" dirty="0" smtClean="0">
                <a:cs typeface="Times New Roman" panose="02020603050405020304" pitchFamily="18" charset="0"/>
              </a:rPr>
              <a:t> </a:t>
            </a:r>
            <a:r>
              <a:rPr lang="fr-FR" sz="1600" dirty="0" err="1" smtClean="0">
                <a:cs typeface="Times New Roman" panose="02020603050405020304" pitchFamily="18" charset="0"/>
              </a:rPr>
              <a:t>period</a:t>
            </a:r>
            <a:r>
              <a:rPr lang="fr-FR" sz="1600" dirty="0" smtClean="0">
                <a:cs typeface="Times New Roman" panose="02020603050405020304" pitchFamily="18" charset="0"/>
              </a:rPr>
              <a:t> </a:t>
            </a:r>
            <a:endParaRPr lang="fr-FR" sz="1600" dirty="0">
              <a:cs typeface="Times New Roman" panose="02020603050405020304" pitchFamily="18" charset="0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>
            <a:off x="5840109" y="4658471"/>
            <a:ext cx="432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6595417" y="5498068"/>
            <a:ext cx="33105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cs typeface="Times New Roman" panose="02020603050405020304" pitchFamily="18" charset="0"/>
              </a:rPr>
              <a:t>identify lower and upper number </a:t>
            </a:r>
            <a:r>
              <a:rPr lang="en-US" sz="1600" dirty="0" smtClean="0">
                <a:cs typeface="Times New Roman" panose="02020603050405020304" pitchFamily="18" charset="0"/>
              </a:rPr>
              <a:t>of periods </a:t>
            </a:r>
            <a:r>
              <a:rPr lang="en-US" sz="1600" dirty="0">
                <a:cs typeface="Times New Roman" panose="02020603050405020304" pitchFamily="18" charset="0"/>
              </a:rPr>
              <a:t>which the machine can be in a </a:t>
            </a:r>
            <a:r>
              <a:rPr lang="en-US" sz="1600" dirty="0" smtClean="0">
                <a:cs typeface="Times New Roman" panose="02020603050405020304" pitchFamily="18" charset="0"/>
              </a:rPr>
              <a:t>transition</a:t>
            </a:r>
            <a:endParaRPr lang="fr-FR" sz="1600" dirty="0">
              <a:cs typeface="Times New Roman" panose="02020603050405020304" pitchFamily="18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5961112" y="5742548"/>
            <a:ext cx="4902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5296459"/>
              </p:ext>
            </p:extLst>
          </p:nvPr>
        </p:nvGraphicFramePr>
        <p:xfrm>
          <a:off x="116043" y="2126913"/>
          <a:ext cx="6503172" cy="4202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Equation" r:id="rId3" imgW="5397480" imgH="2997000" progId="Equation.DSMT4">
                  <p:embed/>
                </p:oleObj>
              </mc:Choice>
              <mc:Fallback>
                <p:oleObj name="Equation" r:id="rId3" imgW="5397480" imgH="299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043" y="2126913"/>
                        <a:ext cx="6503172" cy="42021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Initial model (</a:t>
            </a:r>
            <a:r>
              <a:rPr lang="en-US" dirty="0" err="1">
                <a:solidFill>
                  <a:schemeClr val="tx2"/>
                </a:solidFill>
                <a:cs typeface="Times New Roman" panose="02020603050405020304" pitchFamily="18" charset="0"/>
              </a:rPr>
              <a:t>Shrouf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 et al.(2014))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96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3727112" y="2083973"/>
            <a:ext cx="4682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cs typeface="Times New Roman" panose="02020603050405020304" pitchFamily="18" charset="0"/>
              </a:rPr>
              <a:t>machine can process only one job </a:t>
            </a:r>
            <a:r>
              <a:rPr lang="en-US" sz="1600" dirty="0" smtClean="0">
                <a:cs typeface="Times New Roman" panose="02020603050405020304" pitchFamily="18" charset="0"/>
              </a:rPr>
              <a:t>during </a:t>
            </a:r>
            <a:r>
              <a:rPr lang="fr-FR" sz="1600" dirty="0" err="1" smtClean="0">
                <a:cs typeface="Times New Roman" panose="02020603050405020304" pitchFamily="18" charset="0"/>
              </a:rPr>
              <a:t>each</a:t>
            </a:r>
            <a:r>
              <a:rPr lang="fr-FR" sz="1600" dirty="0" smtClean="0">
                <a:cs typeface="Times New Roman" panose="02020603050405020304" pitchFamily="18" charset="0"/>
              </a:rPr>
              <a:t> </a:t>
            </a:r>
            <a:r>
              <a:rPr lang="fr-FR" sz="1600" dirty="0" err="1">
                <a:cs typeface="Times New Roman" panose="02020603050405020304" pitchFamily="18" charset="0"/>
              </a:rPr>
              <a:t>period</a:t>
            </a:r>
            <a:endParaRPr lang="fr-FR" sz="1600" dirty="0">
              <a:cs typeface="Times New Roman" panose="02020603050405020304" pitchFamily="18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3079040" y="2237862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6303530" y="2761764"/>
            <a:ext cx="3474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cs typeface="Times New Roman" panose="02020603050405020304" pitchFamily="18" charset="0"/>
              </a:rPr>
              <a:t>ensures processing the </a:t>
            </a:r>
            <a:r>
              <a:rPr lang="en-US" sz="1600" dirty="0" smtClean="0">
                <a:cs typeface="Times New Roman" panose="02020603050405020304" pitchFamily="18" charset="0"/>
              </a:rPr>
              <a:t>jobs</a:t>
            </a:r>
          </a:p>
          <a:p>
            <a:r>
              <a:rPr lang="en-US" sz="1600" dirty="0" smtClean="0"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based </a:t>
            </a:r>
            <a:r>
              <a:rPr lang="en-US" sz="1600" dirty="0" smtClean="0">
                <a:cs typeface="Times New Roman" panose="02020603050405020304" pitchFamily="18" charset="0"/>
              </a:rPr>
              <a:t>on </a:t>
            </a:r>
            <a:r>
              <a:rPr lang="fr-FR" sz="1600" dirty="0" smtClean="0">
                <a:cs typeface="Times New Roman" panose="02020603050405020304" pitchFamily="18" charset="0"/>
              </a:rPr>
              <a:t>the </a:t>
            </a:r>
            <a:r>
              <a:rPr lang="fr-FR" sz="1600" dirty="0" err="1">
                <a:cs typeface="Times New Roman" panose="02020603050405020304" pitchFamily="18" charset="0"/>
              </a:rPr>
              <a:t>given</a:t>
            </a:r>
            <a:r>
              <a:rPr lang="fr-FR" sz="1600" dirty="0">
                <a:cs typeface="Times New Roman" panose="02020603050405020304" pitchFamily="18" charset="0"/>
              </a:rPr>
              <a:t> </a:t>
            </a:r>
            <a:r>
              <a:rPr lang="fr-FR" sz="1600" dirty="0" err="1" smtClean="0">
                <a:cs typeface="Times New Roman" panose="02020603050405020304" pitchFamily="18" charset="0"/>
              </a:rPr>
              <a:t>sequence</a:t>
            </a:r>
            <a:endParaRPr lang="fr-FR" sz="1600" dirty="0">
              <a:cs typeface="Times New Roman" panose="02020603050405020304" pitchFamily="18" charset="0"/>
            </a:endParaRPr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5745088" y="2934666"/>
            <a:ext cx="2702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311288" y="3465678"/>
            <a:ext cx="36201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cs typeface="Times New Roman" panose="02020603050405020304" pitchFamily="18" charset="0"/>
              </a:rPr>
              <a:t>imposes non-</a:t>
            </a:r>
            <a:r>
              <a:rPr lang="fr-FR" sz="1600" dirty="0" err="1" smtClean="0">
                <a:cs typeface="Times New Roman" panose="02020603050405020304" pitchFamily="18" charset="0"/>
              </a:rPr>
              <a:t>preemption</a:t>
            </a:r>
            <a:r>
              <a:rPr lang="fr-FR" sz="1600" dirty="0">
                <a:cs typeface="Times New Roman" panose="02020603050405020304" pitchFamily="18" charset="0"/>
              </a:rPr>
              <a:t> </a:t>
            </a:r>
            <a:r>
              <a:rPr lang="fr-FR" sz="1600" dirty="0" smtClean="0">
                <a:cs typeface="Times New Roman" panose="02020603050405020304" pitchFamily="18" charset="0"/>
              </a:rPr>
              <a:t>of the </a:t>
            </a:r>
            <a:r>
              <a:rPr lang="fr-FR" sz="1600" dirty="0">
                <a:cs typeface="Times New Roman" panose="02020603050405020304" pitchFamily="18" charset="0"/>
              </a:rPr>
              <a:t>jobs</a:t>
            </a:r>
          </a:p>
        </p:txBody>
      </p:sp>
      <p:cxnSp>
        <p:nvCxnSpPr>
          <p:cNvPr id="21" name="Connecteur droit avec flèche 20"/>
          <p:cNvCxnSpPr/>
          <p:nvPr/>
        </p:nvCxnSpPr>
        <p:spPr>
          <a:xfrm>
            <a:off x="4705491" y="3619566"/>
            <a:ext cx="5331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3882458" y="4161020"/>
            <a:ext cx="2654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cs typeface="Times New Roman" panose="02020603050405020304" pitchFamily="18" charset="0"/>
              </a:rPr>
              <a:t>processing</a:t>
            </a:r>
            <a:r>
              <a:rPr lang="fr-FR" sz="1600" dirty="0">
                <a:cs typeface="Times New Roman" panose="02020603050405020304" pitchFamily="18" charset="0"/>
              </a:rPr>
              <a:t> time of </a:t>
            </a:r>
            <a:r>
              <a:rPr lang="fr-FR" sz="1600" dirty="0" err="1" smtClean="0">
                <a:cs typeface="Times New Roman" panose="02020603050405020304" pitchFamily="18" charset="0"/>
              </a:rPr>
              <a:t>each</a:t>
            </a:r>
            <a:r>
              <a:rPr lang="fr-FR" sz="1600" dirty="0">
                <a:cs typeface="Times New Roman" panose="02020603050405020304" pitchFamily="18" charset="0"/>
              </a:rPr>
              <a:t> </a:t>
            </a:r>
            <a:r>
              <a:rPr lang="fr-FR" sz="1600" dirty="0" smtClean="0">
                <a:cs typeface="Times New Roman" panose="02020603050405020304" pitchFamily="18" charset="0"/>
              </a:rPr>
              <a:t>job</a:t>
            </a:r>
            <a:endParaRPr lang="fr-FR" sz="1600" dirty="0">
              <a:cs typeface="Times New Roman" panose="02020603050405020304" pitchFamily="18" charset="0"/>
            </a:endParaRPr>
          </a:p>
        </p:txBody>
      </p:sp>
      <p:cxnSp>
        <p:nvCxnSpPr>
          <p:cNvPr id="23" name="Connecteur droit avec flèche 22"/>
          <p:cNvCxnSpPr/>
          <p:nvPr/>
        </p:nvCxnSpPr>
        <p:spPr>
          <a:xfrm flipV="1">
            <a:off x="3160805" y="4317438"/>
            <a:ext cx="606127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3583096" y="4812877"/>
            <a:ext cx="4466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cs typeface="Times New Roman" panose="02020603050405020304" pitchFamily="18" charset="0"/>
              </a:rPr>
              <a:t>all jobs </a:t>
            </a:r>
            <a:r>
              <a:rPr lang="en-US" sz="1600" dirty="0" smtClean="0">
                <a:cs typeface="Times New Roman" panose="02020603050405020304" pitchFamily="18" charset="0"/>
              </a:rPr>
              <a:t>must be </a:t>
            </a:r>
            <a:r>
              <a:rPr lang="en-US" sz="1600" dirty="0">
                <a:cs typeface="Times New Roman" panose="02020603050405020304" pitchFamily="18" charset="0"/>
              </a:rPr>
              <a:t>processed during </a:t>
            </a:r>
            <a:r>
              <a:rPr lang="en-US" sz="1600" dirty="0" smtClean="0">
                <a:cs typeface="Times New Roman" panose="02020603050405020304" pitchFamily="18" charset="0"/>
              </a:rPr>
              <a:t>the horizon </a:t>
            </a:r>
            <a:r>
              <a:rPr lang="fr-FR" sz="1600" dirty="0" smtClean="0">
                <a:cs typeface="Times New Roman" panose="02020603050405020304" pitchFamily="18" charset="0"/>
              </a:rPr>
              <a:t>time</a:t>
            </a:r>
            <a:endParaRPr lang="fr-FR" sz="1600" dirty="0">
              <a:cs typeface="Times New Roman" panose="02020603050405020304" pitchFamily="18" charset="0"/>
            </a:endParaRPr>
          </a:p>
        </p:txBody>
      </p:sp>
      <p:cxnSp>
        <p:nvCxnSpPr>
          <p:cNvPr id="25" name="Connecteur droit avec flèche 24"/>
          <p:cNvCxnSpPr/>
          <p:nvPr/>
        </p:nvCxnSpPr>
        <p:spPr>
          <a:xfrm>
            <a:off x="2924805" y="4964074"/>
            <a:ext cx="5776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3463869" y="5291336"/>
            <a:ext cx="19055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cs typeface="Times New Roman" panose="02020603050405020304" pitchFamily="18" charset="0"/>
              </a:rPr>
              <a:t>Boundary conditions</a:t>
            </a:r>
            <a:endParaRPr lang="fr-FR" sz="1600" dirty="0">
              <a:cs typeface="Times New Roman" panose="02020603050405020304" pitchFamily="18" charset="0"/>
            </a:endParaRPr>
          </a:p>
        </p:txBody>
      </p:sp>
      <p:cxnSp>
        <p:nvCxnSpPr>
          <p:cNvPr id="27" name="Connecteur droit avec flèche 26"/>
          <p:cNvCxnSpPr/>
          <p:nvPr/>
        </p:nvCxnSpPr>
        <p:spPr>
          <a:xfrm flipV="1">
            <a:off x="2791008" y="5445224"/>
            <a:ext cx="573660" cy="4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301674"/>
              </p:ext>
            </p:extLst>
          </p:nvPr>
        </p:nvGraphicFramePr>
        <p:xfrm>
          <a:off x="100619" y="1916832"/>
          <a:ext cx="5644469" cy="4129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0" name="Equation" r:id="rId3" imgW="4089240" imgH="2844720" progId="Equation.DSMT4">
                  <p:embed/>
                </p:oleObj>
              </mc:Choice>
              <mc:Fallback>
                <p:oleObj name="Equation" r:id="rId3" imgW="4089240" imgH="2844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19" y="1916832"/>
                        <a:ext cx="5644469" cy="41293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itre 7"/>
          <p:cNvSpPr txBox="1">
            <a:spLocks/>
          </p:cNvSpPr>
          <p:nvPr/>
        </p:nvSpPr>
        <p:spPr>
          <a:xfrm>
            <a:off x="2534731" y="620688"/>
            <a:ext cx="6396711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Initial model (</a:t>
            </a:r>
            <a:r>
              <a:rPr lang="en-US" dirty="0" err="1">
                <a:solidFill>
                  <a:schemeClr val="tx2"/>
                </a:solidFill>
                <a:cs typeface="Times New Roman" panose="02020603050405020304" pitchFamily="18" charset="0"/>
              </a:rPr>
              <a:t>Shrouf</a:t>
            </a:r>
            <a:r>
              <a:rPr lang="en-US" dirty="0">
                <a:solidFill>
                  <a:schemeClr val="tx2"/>
                </a:solidFill>
                <a:cs typeface="Times New Roman" panose="02020603050405020304" pitchFamily="18" charset="0"/>
              </a:rPr>
              <a:t> et al.(2014))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47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33541</TotalTime>
  <Words>3062</Words>
  <Application>Microsoft Office PowerPoint</Application>
  <PresentationFormat>Format A4 (210 x 297 mm)</PresentationFormat>
  <Paragraphs>1376</Paragraphs>
  <Slides>38</Slides>
  <Notes>9</Notes>
  <HiddenSlides>0</HiddenSlides>
  <MMClips>0</MMClips>
  <ScaleCrop>false</ScaleCrop>
  <HeadingPairs>
    <vt:vector size="8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50" baseType="lpstr">
      <vt:lpstr>MS PGothic</vt:lpstr>
      <vt:lpstr>Arial</vt:lpstr>
      <vt:lpstr>Brush Script MT</vt:lpstr>
      <vt:lpstr>Calibri</vt:lpstr>
      <vt:lpstr>Cambria</vt:lpstr>
      <vt:lpstr>Cambria Math</vt:lpstr>
      <vt:lpstr>Courier New</vt:lpstr>
      <vt:lpstr>Tahoma</vt:lpstr>
      <vt:lpstr>Times New Roman</vt:lpstr>
      <vt:lpstr>Wingdings</vt:lpstr>
      <vt:lpstr>Thème Office</vt:lpstr>
      <vt:lpstr>Equation</vt:lpstr>
      <vt:lpstr>Mohammadmohsen AGHELINEJAD  Supervisors: Dr. Yassine OUAZENE, Dr. Alice YALAOUI, Prof. Farouk YALAOUI  LOSI ICD-UMR-CNRS 6281 Université de technologie de Troyes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Edges’ value formulations &amp;Recurrence relationship</vt:lpstr>
      <vt:lpstr>Présentation PowerPoint</vt:lpstr>
      <vt:lpstr>Présentation PowerPoint</vt:lpstr>
      <vt:lpstr>Présentation PowerPoint</vt:lpstr>
      <vt:lpstr>Conclusions</vt:lpstr>
      <vt:lpstr>Conclusions</vt:lpstr>
      <vt:lpstr>Présentation PowerPoint</vt:lpstr>
      <vt:lpstr>Présentation PowerPoint</vt:lpstr>
      <vt:lpstr>Présentation PowerPoint</vt:lpstr>
      <vt:lpstr>Présentation PowerPoint</vt:lpstr>
      <vt:lpstr>Non-preemption constraint</vt:lpstr>
      <vt:lpstr>Future works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 Lafon</dc:creator>
  <cp:lastModifiedBy>Moshem Aghelinejad</cp:lastModifiedBy>
  <cp:revision>713</cp:revision>
  <cp:lastPrinted>2013-05-02T09:29:17Z</cp:lastPrinted>
  <dcterms:created xsi:type="dcterms:W3CDTF">2013-04-10T07:42:04Z</dcterms:created>
  <dcterms:modified xsi:type="dcterms:W3CDTF">2017-09-27T08:44:44Z</dcterms:modified>
</cp:coreProperties>
</file>